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slides/slide9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rawing8.xml" ContentType="application/vnd.ms-office.drawingml.diagramDrawing+xml"/>
  <Override PartName="/ppt/slides/slide89.xml" ContentType="application/vnd.openxmlformats-officedocument.presentationml.slide+xml"/>
  <Override PartName="/ppt/slides/slide108.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8.xml" ContentType="application/vnd.openxmlformats-officedocument.drawingml.diagramStyl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diagrams/drawing9.xml" ContentType="application/vnd.ms-office.drawingml.diagramDrawing+xml"/>
  <Override PartName="/ppt/slides/slide79.xml" ContentType="application/vnd.openxmlformats-officedocument.presentationml.slide+xml"/>
  <Override PartName="/ppt/slides/slide109.xml" ContentType="application/vnd.openxmlformats-officedocument.presentationml.slide+xml"/>
  <Override PartName="/ppt/diagrams/colors6.xml" ContentType="application/vnd.openxmlformats-officedocument.drawingml.diagramColors+xml"/>
  <Override PartName="/ppt/diagrams/quickStyle9.xml" ContentType="application/vnd.openxmlformats-officedocument.drawingml.diagramStyl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slides/slide20.xml" ContentType="application/vnd.openxmlformats-officedocument.presentationml.slide+xml"/>
  <Override PartName="/ppt/diagrams/layout4.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slides/slide98.xml" ContentType="application/vnd.openxmlformats-officedocument.presentationml.slide+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112"/>
  </p:notesMasterIdLst>
  <p:sldIdLst>
    <p:sldId id="270" r:id="rId2"/>
    <p:sldId id="269" r:id="rId3"/>
    <p:sldId id="271" r:id="rId4"/>
    <p:sldId id="516" r:id="rId5"/>
    <p:sldId id="517" r:id="rId6"/>
    <p:sldId id="519" r:id="rId7"/>
    <p:sldId id="522" r:id="rId8"/>
    <p:sldId id="272" r:id="rId9"/>
    <p:sldId id="273" r:id="rId10"/>
    <p:sldId id="387" r:id="rId11"/>
    <p:sldId id="274" r:id="rId12"/>
    <p:sldId id="357" r:id="rId13"/>
    <p:sldId id="339" r:id="rId14"/>
    <p:sldId id="340" r:id="rId15"/>
    <p:sldId id="343" r:id="rId16"/>
    <p:sldId id="348" r:id="rId17"/>
    <p:sldId id="349" r:id="rId18"/>
    <p:sldId id="360" r:id="rId19"/>
    <p:sldId id="388" r:id="rId20"/>
    <p:sldId id="363" r:id="rId21"/>
    <p:sldId id="364" r:id="rId22"/>
    <p:sldId id="279" r:id="rId23"/>
    <p:sldId id="280" r:id="rId24"/>
    <p:sldId id="281" r:id="rId25"/>
    <p:sldId id="282" r:id="rId26"/>
    <p:sldId id="283" r:id="rId27"/>
    <p:sldId id="297" r:id="rId28"/>
    <p:sldId id="298" r:id="rId29"/>
    <p:sldId id="299" r:id="rId30"/>
    <p:sldId id="300" r:id="rId31"/>
    <p:sldId id="301" r:id="rId32"/>
    <p:sldId id="302" r:id="rId33"/>
    <p:sldId id="303" r:id="rId34"/>
    <p:sldId id="304" r:id="rId35"/>
    <p:sldId id="305" r:id="rId36"/>
    <p:sldId id="306" r:id="rId37"/>
    <p:sldId id="307" r:id="rId38"/>
    <p:sldId id="308" r:id="rId39"/>
    <p:sldId id="309" r:id="rId40"/>
    <p:sldId id="329" r:id="rId41"/>
    <p:sldId id="328" r:id="rId42"/>
    <p:sldId id="332" r:id="rId43"/>
    <p:sldId id="434" r:id="rId44"/>
    <p:sldId id="334" r:id="rId45"/>
    <p:sldId id="333" r:id="rId46"/>
    <p:sldId id="365" r:id="rId47"/>
    <p:sldId id="366" r:id="rId48"/>
    <p:sldId id="367" r:id="rId49"/>
    <p:sldId id="368" r:id="rId50"/>
    <p:sldId id="369" r:id="rId51"/>
    <p:sldId id="370" r:id="rId52"/>
    <p:sldId id="371" r:id="rId53"/>
    <p:sldId id="372" r:id="rId54"/>
    <p:sldId id="373" r:id="rId55"/>
    <p:sldId id="374" r:id="rId56"/>
    <p:sldId id="375" r:id="rId57"/>
    <p:sldId id="376" r:id="rId58"/>
    <p:sldId id="377" r:id="rId59"/>
    <p:sldId id="389" r:id="rId60"/>
    <p:sldId id="390" r:id="rId61"/>
    <p:sldId id="391" r:id="rId62"/>
    <p:sldId id="438" r:id="rId63"/>
    <p:sldId id="439" r:id="rId64"/>
    <p:sldId id="447" r:id="rId65"/>
    <p:sldId id="448" r:id="rId66"/>
    <p:sldId id="449" r:id="rId67"/>
    <p:sldId id="450" r:id="rId68"/>
    <p:sldId id="451" r:id="rId69"/>
    <p:sldId id="452" r:id="rId70"/>
    <p:sldId id="392" r:id="rId71"/>
    <p:sldId id="407" r:id="rId72"/>
    <p:sldId id="454" r:id="rId73"/>
    <p:sldId id="408" r:id="rId74"/>
    <p:sldId id="409" r:id="rId75"/>
    <p:sldId id="458" r:id="rId76"/>
    <p:sldId id="415" r:id="rId77"/>
    <p:sldId id="460" r:id="rId78"/>
    <p:sldId id="462" r:id="rId79"/>
    <p:sldId id="466" r:id="rId80"/>
    <p:sldId id="416" r:id="rId81"/>
    <p:sldId id="470" r:id="rId82"/>
    <p:sldId id="417" r:id="rId83"/>
    <p:sldId id="410" r:id="rId84"/>
    <p:sldId id="411" r:id="rId85"/>
    <p:sldId id="474" r:id="rId86"/>
    <p:sldId id="475" r:id="rId87"/>
    <p:sldId id="482" r:id="rId88"/>
    <p:sldId id="483" r:id="rId89"/>
    <p:sldId id="487" r:id="rId90"/>
    <p:sldId id="488" r:id="rId91"/>
    <p:sldId id="489" r:id="rId92"/>
    <p:sldId id="490" r:id="rId93"/>
    <p:sldId id="494" r:id="rId94"/>
    <p:sldId id="495" r:id="rId95"/>
    <p:sldId id="423" r:id="rId96"/>
    <p:sldId id="424" r:id="rId97"/>
    <p:sldId id="425" r:id="rId98"/>
    <p:sldId id="499" r:id="rId99"/>
    <p:sldId id="509" r:id="rId100"/>
    <p:sldId id="510" r:id="rId101"/>
    <p:sldId id="500" r:id="rId102"/>
    <p:sldId id="501" r:id="rId103"/>
    <p:sldId id="430" r:id="rId104"/>
    <p:sldId id="427" r:id="rId105"/>
    <p:sldId id="393" r:id="rId106"/>
    <p:sldId id="394" r:id="rId107"/>
    <p:sldId id="395" r:id="rId108"/>
    <p:sldId id="398" r:id="rId109"/>
    <p:sldId id="399" r:id="rId110"/>
    <p:sldId id="396" r:id="rId1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dirty="0" smtClean="0"/>
            <a:t>جمع آوری داده های کمی</a:t>
          </a:r>
          <a:endParaRPr lang="en-US"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94E99F73-601B-453D-B36B-6CCC67D19CF5}">
      <dgm:prSet phldrT="[Text]" custT="1"/>
      <dgm:spPr/>
      <dgm:t>
        <a:bodyPr/>
        <a:lstStyle/>
        <a:p>
          <a:r>
            <a:rPr lang="fa-IR" sz="2000" dirty="0" smtClean="0"/>
            <a:t>تحلیل داده های کمی</a:t>
          </a:r>
          <a:endParaRPr lang="en-US" sz="2000" dirty="0"/>
        </a:p>
      </dgm:t>
    </dgm:pt>
    <dgm:pt modelId="{F5923D7D-68FB-4656-8789-70BFC7EBFA2F}" type="parTrans" cxnId="{89C74A8C-D310-49E2-AB57-B3347B2FE654}">
      <dgm:prSet/>
      <dgm:spPr/>
      <dgm:t>
        <a:bodyPr/>
        <a:lstStyle/>
        <a:p>
          <a:endParaRPr lang="en-US"/>
        </a:p>
      </dgm:t>
    </dgm:pt>
    <dgm:pt modelId="{EEF82E1E-50AF-4CA9-A28A-6D217E52D666}" type="sibTrans" cxnId="{89C74A8C-D310-49E2-AB57-B3347B2FE654}">
      <dgm:prSet/>
      <dgm:spPr/>
      <dgm:t>
        <a:bodyPr/>
        <a:lstStyle/>
        <a:p>
          <a:endParaRPr lang="en-US"/>
        </a:p>
      </dgm:t>
    </dgm:pt>
    <dgm:pt modelId="{01D12F65-B6ED-4F0E-80DA-F1D62E50395F}">
      <dgm:prSet phldrT="[Text]"/>
      <dgm:spPr/>
      <dgm:t>
        <a:bodyPr/>
        <a:lstStyle/>
        <a:p>
          <a:r>
            <a:rPr lang="fa-IR" dirty="0" smtClean="0"/>
            <a:t>یافته های کمی</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3">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2"/>
      <dgm:spPr/>
      <dgm:t>
        <a:bodyPr/>
        <a:lstStyle/>
        <a:p>
          <a:endParaRPr lang="en-US"/>
        </a:p>
      </dgm:t>
    </dgm:pt>
    <dgm:pt modelId="{8FACB792-BECE-4C6D-B551-8DB935D0D4EF}" type="pres">
      <dgm:prSet presAssocID="{A8C30A85-16A8-4AB2-B19C-625F61F0292B}" presName="connectorText" presStyleLbl="sibTrans2D1" presStyleIdx="0" presStyleCnt="2"/>
      <dgm:spPr/>
      <dgm:t>
        <a:bodyPr/>
        <a:lstStyle/>
        <a:p>
          <a:endParaRPr lang="en-US"/>
        </a:p>
      </dgm:t>
    </dgm:pt>
    <dgm:pt modelId="{65D76D3E-BD1C-40CD-9D5A-16453ED39240}" type="pres">
      <dgm:prSet presAssocID="{94E99F73-601B-453D-B36B-6CCC67D19CF5}" presName="node" presStyleLbl="node1" presStyleIdx="1" presStyleCnt="3">
        <dgm:presLayoutVars>
          <dgm:bulletEnabled val="1"/>
        </dgm:presLayoutVars>
      </dgm:prSet>
      <dgm:spPr/>
      <dgm:t>
        <a:bodyPr/>
        <a:lstStyle/>
        <a:p>
          <a:endParaRPr lang="en-US"/>
        </a:p>
      </dgm:t>
    </dgm:pt>
    <dgm:pt modelId="{92A341A6-B554-4687-A5E4-D57CB14885BC}" type="pres">
      <dgm:prSet presAssocID="{EEF82E1E-50AF-4CA9-A28A-6D217E52D666}" presName="sibTrans" presStyleLbl="sibTrans2D1" presStyleIdx="1" presStyleCnt="2"/>
      <dgm:spPr/>
      <dgm:t>
        <a:bodyPr/>
        <a:lstStyle/>
        <a:p>
          <a:endParaRPr lang="en-US"/>
        </a:p>
      </dgm:t>
    </dgm:pt>
    <dgm:pt modelId="{0ED8A784-4672-40EC-A2B0-2F7E93260DB9}" type="pres">
      <dgm:prSet presAssocID="{EEF82E1E-50AF-4CA9-A28A-6D217E52D666}" presName="connectorText" presStyleLbl="sibTrans2D1" presStyleIdx="1" presStyleCnt="2"/>
      <dgm:spPr/>
      <dgm:t>
        <a:bodyPr/>
        <a:lstStyle/>
        <a:p>
          <a:endParaRPr lang="en-US"/>
        </a:p>
      </dgm:t>
    </dgm:pt>
    <dgm:pt modelId="{0572A66F-C0C9-42C0-9CBF-05A721494713}" type="pres">
      <dgm:prSet presAssocID="{01D12F65-B6ED-4F0E-80DA-F1D62E50395F}" presName="node" presStyleLbl="node1" presStyleIdx="2" presStyleCnt="3">
        <dgm:presLayoutVars>
          <dgm:bulletEnabled val="1"/>
        </dgm:presLayoutVars>
      </dgm:prSet>
      <dgm:spPr/>
      <dgm:t>
        <a:bodyPr/>
        <a:lstStyle/>
        <a:p>
          <a:endParaRPr lang="en-US"/>
        </a:p>
      </dgm:t>
    </dgm:pt>
  </dgm:ptLst>
  <dgm:cxnLst>
    <dgm:cxn modelId="{46C672DA-1A32-4D2D-8123-FCA7B51BC4D4}" type="presOf" srcId="{94E99F73-601B-453D-B36B-6CCC67D19CF5}" destId="{65D76D3E-BD1C-40CD-9D5A-16453ED39240}" srcOrd="0" destOrd="0" presId="urn:microsoft.com/office/officeart/2005/8/layout/process1"/>
    <dgm:cxn modelId="{CF61B1CF-450E-4AF2-83CD-A0EBC6A7834C}" srcId="{C5535BB0-BA83-487A-B527-42CF35B76047}" destId="{FD650AAD-0C89-4FD0-B87D-2CA264F25501}" srcOrd="0" destOrd="0" parTransId="{2896C579-A89B-47C7-8E40-472439C83E8E}" sibTransId="{A8C30A85-16A8-4AB2-B19C-625F61F0292B}"/>
    <dgm:cxn modelId="{FE716312-4142-4E51-B3E4-569B6897E09B}" type="presOf" srcId="{EEF82E1E-50AF-4CA9-A28A-6D217E52D666}" destId="{92A341A6-B554-4687-A5E4-D57CB14885BC}" srcOrd="0" destOrd="0" presId="urn:microsoft.com/office/officeart/2005/8/layout/process1"/>
    <dgm:cxn modelId="{CB111FAA-6181-40CB-851D-DA6C7C08E669}" srcId="{C5535BB0-BA83-487A-B527-42CF35B76047}" destId="{01D12F65-B6ED-4F0E-80DA-F1D62E50395F}" srcOrd="2" destOrd="0" parTransId="{59F33E3D-9D27-4A65-ABFE-6E5FC2353B54}" sibTransId="{19D38014-5D9E-4825-80C7-8ED83D8ED4DC}"/>
    <dgm:cxn modelId="{F593BD82-3E13-4399-AC5F-03BFBD51EB5A}" type="presOf" srcId="{EEF82E1E-50AF-4CA9-A28A-6D217E52D666}" destId="{0ED8A784-4672-40EC-A2B0-2F7E93260DB9}" srcOrd="1" destOrd="0" presId="urn:microsoft.com/office/officeart/2005/8/layout/process1"/>
    <dgm:cxn modelId="{89C74A8C-D310-49E2-AB57-B3347B2FE654}" srcId="{C5535BB0-BA83-487A-B527-42CF35B76047}" destId="{94E99F73-601B-453D-B36B-6CCC67D19CF5}" srcOrd="1" destOrd="0" parTransId="{F5923D7D-68FB-4656-8789-70BFC7EBFA2F}" sibTransId="{EEF82E1E-50AF-4CA9-A28A-6D217E52D666}"/>
    <dgm:cxn modelId="{4D3B5C45-65A9-4E55-8152-8C9BE61DCA62}" type="presOf" srcId="{C5535BB0-BA83-487A-B527-42CF35B76047}" destId="{1854DCF1-7467-4314-BA34-9454374964FE}" srcOrd="0" destOrd="0" presId="urn:microsoft.com/office/officeart/2005/8/layout/process1"/>
    <dgm:cxn modelId="{08DE1D50-0D9B-4CF7-9DFA-68E0AF01DFFB}" type="presOf" srcId="{FD650AAD-0C89-4FD0-B87D-2CA264F25501}" destId="{EA7622F9-65E3-4B30-B20E-39724430FA19}" srcOrd="0" destOrd="0" presId="urn:microsoft.com/office/officeart/2005/8/layout/process1"/>
    <dgm:cxn modelId="{F62C36DB-9534-4621-BF22-79F37D012137}" type="presOf" srcId="{01D12F65-B6ED-4F0E-80DA-F1D62E50395F}" destId="{0572A66F-C0C9-42C0-9CBF-05A721494713}" srcOrd="0" destOrd="0" presId="urn:microsoft.com/office/officeart/2005/8/layout/process1"/>
    <dgm:cxn modelId="{4AA272F5-FACE-4A71-8D1F-D35AE4E8774B}" type="presOf" srcId="{A8C30A85-16A8-4AB2-B19C-625F61F0292B}" destId="{7C973C19-2015-4F4B-A71E-2A939584E62A}" srcOrd="0" destOrd="0" presId="urn:microsoft.com/office/officeart/2005/8/layout/process1"/>
    <dgm:cxn modelId="{7B4BBA70-150D-4175-ACCF-F26BE4B96D96}" type="presOf" srcId="{A8C30A85-16A8-4AB2-B19C-625F61F0292B}" destId="{8FACB792-BECE-4C6D-B551-8DB935D0D4EF}" srcOrd="1" destOrd="0" presId="urn:microsoft.com/office/officeart/2005/8/layout/process1"/>
    <dgm:cxn modelId="{894AA5B4-8653-463C-B666-571C558C4429}" type="presParOf" srcId="{1854DCF1-7467-4314-BA34-9454374964FE}" destId="{EA7622F9-65E3-4B30-B20E-39724430FA19}" srcOrd="0" destOrd="0" presId="urn:microsoft.com/office/officeart/2005/8/layout/process1"/>
    <dgm:cxn modelId="{F50F524E-3544-430B-A85C-1AD1F34C6A0B}" type="presParOf" srcId="{1854DCF1-7467-4314-BA34-9454374964FE}" destId="{7C973C19-2015-4F4B-A71E-2A939584E62A}" srcOrd="1" destOrd="0" presId="urn:microsoft.com/office/officeart/2005/8/layout/process1"/>
    <dgm:cxn modelId="{DB671E61-5DAA-4A7E-943F-B06F3B058DEE}" type="presParOf" srcId="{7C973C19-2015-4F4B-A71E-2A939584E62A}" destId="{8FACB792-BECE-4C6D-B551-8DB935D0D4EF}" srcOrd="0" destOrd="0" presId="urn:microsoft.com/office/officeart/2005/8/layout/process1"/>
    <dgm:cxn modelId="{3FF1A600-196D-4767-8EEB-857070193D01}" type="presParOf" srcId="{1854DCF1-7467-4314-BA34-9454374964FE}" destId="{65D76D3E-BD1C-40CD-9D5A-16453ED39240}" srcOrd="2" destOrd="0" presId="urn:microsoft.com/office/officeart/2005/8/layout/process1"/>
    <dgm:cxn modelId="{D48109F3-BFF8-4349-83F7-D1D86EB1E6A3}" type="presParOf" srcId="{1854DCF1-7467-4314-BA34-9454374964FE}" destId="{92A341A6-B554-4687-A5E4-D57CB14885BC}" srcOrd="3" destOrd="0" presId="urn:microsoft.com/office/officeart/2005/8/layout/process1"/>
    <dgm:cxn modelId="{513E8563-1B87-41A8-9DCC-58E79756BB97}" type="presParOf" srcId="{92A341A6-B554-4687-A5E4-D57CB14885BC}" destId="{0ED8A784-4672-40EC-A2B0-2F7E93260DB9}" srcOrd="0" destOrd="0" presId="urn:microsoft.com/office/officeart/2005/8/layout/process1"/>
    <dgm:cxn modelId="{0E1E138E-AAF7-4A5A-8939-DB0839F0DB0B}" type="presParOf" srcId="{1854DCF1-7467-4314-BA34-9454374964FE}" destId="{0572A66F-C0C9-42C0-9CBF-05A721494713}"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dirty="0" smtClean="0"/>
            <a:t>جمع آوری  داده های کیفی</a:t>
          </a:r>
          <a:endParaRPr lang="en-US"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94E99F73-601B-453D-B36B-6CCC67D19CF5}">
      <dgm:prSet phldrT="[Text]" custT="1"/>
      <dgm:spPr/>
      <dgm:t>
        <a:bodyPr/>
        <a:lstStyle/>
        <a:p>
          <a:r>
            <a:rPr lang="fa-IR" sz="2000" dirty="0" smtClean="0"/>
            <a:t>تحلیل داده های کیفی</a:t>
          </a:r>
          <a:endParaRPr lang="en-US" sz="2000" dirty="0"/>
        </a:p>
      </dgm:t>
    </dgm:pt>
    <dgm:pt modelId="{F5923D7D-68FB-4656-8789-70BFC7EBFA2F}" type="parTrans" cxnId="{89C74A8C-D310-49E2-AB57-B3347B2FE654}">
      <dgm:prSet/>
      <dgm:spPr/>
      <dgm:t>
        <a:bodyPr/>
        <a:lstStyle/>
        <a:p>
          <a:endParaRPr lang="en-US"/>
        </a:p>
      </dgm:t>
    </dgm:pt>
    <dgm:pt modelId="{EEF82E1E-50AF-4CA9-A28A-6D217E52D666}" type="sibTrans" cxnId="{89C74A8C-D310-49E2-AB57-B3347B2FE654}">
      <dgm:prSet/>
      <dgm:spPr/>
      <dgm:t>
        <a:bodyPr/>
        <a:lstStyle/>
        <a:p>
          <a:endParaRPr lang="en-US"/>
        </a:p>
      </dgm:t>
    </dgm:pt>
    <dgm:pt modelId="{01D12F65-B6ED-4F0E-80DA-F1D62E50395F}">
      <dgm:prSet phldrT="[Text]"/>
      <dgm:spPr/>
      <dgm:t>
        <a:bodyPr/>
        <a:lstStyle/>
        <a:p>
          <a:r>
            <a:rPr lang="fa-IR" dirty="0" smtClean="0"/>
            <a:t>یافته های کیفی</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3">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2"/>
      <dgm:spPr/>
      <dgm:t>
        <a:bodyPr/>
        <a:lstStyle/>
        <a:p>
          <a:endParaRPr lang="en-US"/>
        </a:p>
      </dgm:t>
    </dgm:pt>
    <dgm:pt modelId="{8FACB792-BECE-4C6D-B551-8DB935D0D4EF}" type="pres">
      <dgm:prSet presAssocID="{A8C30A85-16A8-4AB2-B19C-625F61F0292B}" presName="connectorText" presStyleLbl="sibTrans2D1" presStyleIdx="0" presStyleCnt="2"/>
      <dgm:spPr/>
      <dgm:t>
        <a:bodyPr/>
        <a:lstStyle/>
        <a:p>
          <a:endParaRPr lang="en-US"/>
        </a:p>
      </dgm:t>
    </dgm:pt>
    <dgm:pt modelId="{65D76D3E-BD1C-40CD-9D5A-16453ED39240}" type="pres">
      <dgm:prSet presAssocID="{94E99F73-601B-453D-B36B-6CCC67D19CF5}" presName="node" presStyleLbl="node1" presStyleIdx="1" presStyleCnt="3">
        <dgm:presLayoutVars>
          <dgm:bulletEnabled val="1"/>
        </dgm:presLayoutVars>
      </dgm:prSet>
      <dgm:spPr/>
      <dgm:t>
        <a:bodyPr/>
        <a:lstStyle/>
        <a:p>
          <a:endParaRPr lang="en-US"/>
        </a:p>
      </dgm:t>
    </dgm:pt>
    <dgm:pt modelId="{92A341A6-B554-4687-A5E4-D57CB14885BC}" type="pres">
      <dgm:prSet presAssocID="{EEF82E1E-50AF-4CA9-A28A-6D217E52D666}" presName="sibTrans" presStyleLbl="sibTrans2D1" presStyleIdx="1" presStyleCnt="2"/>
      <dgm:spPr/>
      <dgm:t>
        <a:bodyPr/>
        <a:lstStyle/>
        <a:p>
          <a:endParaRPr lang="en-US"/>
        </a:p>
      </dgm:t>
    </dgm:pt>
    <dgm:pt modelId="{0ED8A784-4672-40EC-A2B0-2F7E93260DB9}" type="pres">
      <dgm:prSet presAssocID="{EEF82E1E-50AF-4CA9-A28A-6D217E52D666}" presName="connectorText" presStyleLbl="sibTrans2D1" presStyleIdx="1" presStyleCnt="2"/>
      <dgm:spPr/>
      <dgm:t>
        <a:bodyPr/>
        <a:lstStyle/>
        <a:p>
          <a:endParaRPr lang="en-US"/>
        </a:p>
      </dgm:t>
    </dgm:pt>
    <dgm:pt modelId="{0572A66F-C0C9-42C0-9CBF-05A721494713}" type="pres">
      <dgm:prSet presAssocID="{01D12F65-B6ED-4F0E-80DA-F1D62E50395F}" presName="node" presStyleLbl="node1" presStyleIdx="2" presStyleCnt="3">
        <dgm:presLayoutVars>
          <dgm:bulletEnabled val="1"/>
        </dgm:presLayoutVars>
      </dgm:prSet>
      <dgm:spPr/>
      <dgm:t>
        <a:bodyPr/>
        <a:lstStyle/>
        <a:p>
          <a:endParaRPr lang="en-US"/>
        </a:p>
      </dgm:t>
    </dgm:pt>
  </dgm:ptLst>
  <dgm:cxnLst>
    <dgm:cxn modelId="{CF61B1CF-450E-4AF2-83CD-A0EBC6A7834C}" srcId="{C5535BB0-BA83-487A-B527-42CF35B76047}" destId="{FD650AAD-0C89-4FD0-B87D-2CA264F25501}" srcOrd="0" destOrd="0" parTransId="{2896C579-A89B-47C7-8E40-472439C83E8E}" sibTransId="{A8C30A85-16A8-4AB2-B19C-625F61F0292B}"/>
    <dgm:cxn modelId="{A686D447-4DBD-4DDA-9A35-E0E35EA517E9}" type="presOf" srcId="{01D12F65-B6ED-4F0E-80DA-F1D62E50395F}" destId="{0572A66F-C0C9-42C0-9CBF-05A721494713}" srcOrd="0" destOrd="0" presId="urn:microsoft.com/office/officeart/2005/8/layout/process1"/>
    <dgm:cxn modelId="{04C9E052-4343-4F32-A35C-83A0FECE1B9E}" type="presOf" srcId="{A8C30A85-16A8-4AB2-B19C-625F61F0292B}" destId="{7C973C19-2015-4F4B-A71E-2A939584E62A}" srcOrd="0" destOrd="0" presId="urn:microsoft.com/office/officeart/2005/8/layout/process1"/>
    <dgm:cxn modelId="{9232DF1F-FA1A-42D4-B69D-9FCE822D4BAF}" type="presOf" srcId="{C5535BB0-BA83-487A-B527-42CF35B76047}" destId="{1854DCF1-7467-4314-BA34-9454374964FE}" srcOrd="0" destOrd="0" presId="urn:microsoft.com/office/officeart/2005/8/layout/process1"/>
    <dgm:cxn modelId="{CB111FAA-6181-40CB-851D-DA6C7C08E669}" srcId="{C5535BB0-BA83-487A-B527-42CF35B76047}" destId="{01D12F65-B6ED-4F0E-80DA-F1D62E50395F}" srcOrd="2" destOrd="0" parTransId="{59F33E3D-9D27-4A65-ABFE-6E5FC2353B54}" sibTransId="{19D38014-5D9E-4825-80C7-8ED83D8ED4DC}"/>
    <dgm:cxn modelId="{89C74A8C-D310-49E2-AB57-B3347B2FE654}" srcId="{C5535BB0-BA83-487A-B527-42CF35B76047}" destId="{94E99F73-601B-453D-B36B-6CCC67D19CF5}" srcOrd="1" destOrd="0" parTransId="{F5923D7D-68FB-4656-8789-70BFC7EBFA2F}" sibTransId="{EEF82E1E-50AF-4CA9-A28A-6D217E52D666}"/>
    <dgm:cxn modelId="{6D0ADDFA-CFC1-4852-BEF2-951DB0AE2AF8}" type="presOf" srcId="{A8C30A85-16A8-4AB2-B19C-625F61F0292B}" destId="{8FACB792-BECE-4C6D-B551-8DB935D0D4EF}" srcOrd="1" destOrd="0" presId="urn:microsoft.com/office/officeart/2005/8/layout/process1"/>
    <dgm:cxn modelId="{56D5F2CA-415C-4B71-A834-A1F3A4D9A92F}" type="presOf" srcId="{EEF82E1E-50AF-4CA9-A28A-6D217E52D666}" destId="{0ED8A784-4672-40EC-A2B0-2F7E93260DB9}" srcOrd="1" destOrd="0" presId="urn:microsoft.com/office/officeart/2005/8/layout/process1"/>
    <dgm:cxn modelId="{4495245C-8179-4C19-806D-6DDCD831DD77}" type="presOf" srcId="{94E99F73-601B-453D-B36B-6CCC67D19CF5}" destId="{65D76D3E-BD1C-40CD-9D5A-16453ED39240}" srcOrd="0" destOrd="0" presId="urn:microsoft.com/office/officeart/2005/8/layout/process1"/>
    <dgm:cxn modelId="{D060C8FF-EF49-46C4-9A20-64FF11FA906F}" type="presOf" srcId="{EEF82E1E-50AF-4CA9-A28A-6D217E52D666}" destId="{92A341A6-B554-4687-A5E4-D57CB14885BC}" srcOrd="0" destOrd="0" presId="urn:microsoft.com/office/officeart/2005/8/layout/process1"/>
    <dgm:cxn modelId="{47C4563E-B9C9-458C-8C9B-62143B9906A4}" type="presOf" srcId="{FD650AAD-0C89-4FD0-B87D-2CA264F25501}" destId="{EA7622F9-65E3-4B30-B20E-39724430FA19}" srcOrd="0" destOrd="0" presId="urn:microsoft.com/office/officeart/2005/8/layout/process1"/>
    <dgm:cxn modelId="{9DDE4743-C72D-4C0A-A540-ADD06066EE09}" type="presParOf" srcId="{1854DCF1-7467-4314-BA34-9454374964FE}" destId="{EA7622F9-65E3-4B30-B20E-39724430FA19}" srcOrd="0" destOrd="0" presId="urn:microsoft.com/office/officeart/2005/8/layout/process1"/>
    <dgm:cxn modelId="{64196E84-3911-46BF-919B-6633F3A25EE7}" type="presParOf" srcId="{1854DCF1-7467-4314-BA34-9454374964FE}" destId="{7C973C19-2015-4F4B-A71E-2A939584E62A}" srcOrd="1" destOrd="0" presId="urn:microsoft.com/office/officeart/2005/8/layout/process1"/>
    <dgm:cxn modelId="{9552D8DD-F28D-4950-BDD9-BECD38BD4DA0}" type="presParOf" srcId="{7C973C19-2015-4F4B-A71E-2A939584E62A}" destId="{8FACB792-BECE-4C6D-B551-8DB935D0D4EF}" srcOrd="0" destOrd="0" presId="urn:microsoft.com/office/officeart/2005/8/layout/process1"/>
    <dgm:cxn modelId="{B183B7AB-0E57-4925-B267-1C73D0421BCF}" type="presParOf" srcId="{1854DCF1-7467-4314-BA34-9454374964FE}" destId="{65D76D3E-BD1C-40CD-9D5A-16453ED39240}" srcOrd="2" destOrd="0" presId="urn:microsoft.com/office/officeart/2005/8/layout/process1"/>
    <dgm:cxn modelId="{40B31FCA-653F-4C0D-B105-3EA925BDE7EE}" type="presParOf" srcId="{1854DCF1-7467-4314-BA34-9454374964FE}" destId="{92A341A6-B554-4687-A5E4-D57CB14885BC}" srcOrd="3" destOrd="0" presId="urn:microsoft.com/office/officeart/2005/8/layout/process1"/>
    <dgm:cxn modelId="{1F52DDCE-8A31-4693-AE17-C0E677BB8ED8}" type="presParOf" srcId="{92A341A6-B554-4687-A5E4-D57CB14885BC}" destId="{0ED8A784-4672-40EC-A2B0-2F7E93260DB9}" srcOrd="0" destOrd="0" presId="urn:microsoft.com/office/officeart/2005/8/layout/process1"/>
    <dgm:cxn modelId="{771AA85E-6D4E-4429-9EA2-576D1268F0AD}" type="presParOf" srcId="{1854DCF1-7467-4314-BA34-9454374964FE}" destId="{0572A66F-C0C9-42C0-9CBF-05A721494713}"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10793F0-780E-4B66-8FCC-42AEB929017B}" type="doc">
      <dgm:prSet loTypeId="urn:microsoft.com/office/officeart/2005/8/layout/process1" loCatId="process" qsTypeId="urn:microsoft.com/office/officeart/2005/8/quickstyle/simple1" qsCatId="simple" csTypeId="urn:microsoft.com/office/officeart/2005/8/colors/accent1_2" csCatId="accent1" phldr="1"/>
      <dgm:spPr/>
    </dgm:pt>
    <dgm:pt modelId="{14CF4552-616F-49A7-B50B-781DE1E78D29}">
      <dgm:prSet phldrT="[Text]"/>
      <dgm:spPr/>
      <dgm:t>
        <a:bodyPr/>
        <a:lstStyle/>
        <a:p>
          <a:r>
            <a:rPr lang="fa-IR" dirty="0" smtClean="0"/>
            <a:t>مقایسه و مقابله </a:t>
          </a:r>
          <a:endParaRPr lang="en-US" dirty="0"/>
        </a:p>
      </dgm:t>
    </dgm:pt>
    <dgm:pt modelId="{204A7FC2-BFB4-4BDA-9D8C-ECCE49B70EAB}" type="parTrans" cxnId="{CBD3F6AF-C1DF-49AA-819F-72E23CB86557}">
      <dgm:prSet/>
      <dgm:spPr/>
      <dgm:t>
        <a:bodyPr/>
        <a:lstStyle/>
        <a:p>
          <a:endParaRPr lang="en-US"/>
        </a:p>
      </dgm:t>
    </dgm:pt>
    <dgm:pt modelId="{990BF34C-FF5A-430D-A4C4-E3FA1F6E68B4}" type="sibTrans" cxnId="{CBD3F6AF-C1DF-49AA-819F-72E23CB86557}">
      <dgm:prSet/>
      <dgm:spPr/>
      <dgm:t>
        <a:bodyPr/>
        <a:lstStyle/>
        <a:p>
          <a:endParaRPr lang="en-US"/>
        </a:p>
      </dgm:t>
    </dgm:pt>
    <dgm:pt modelId="{F81BEC77-DA2D-44E0-B5E6-3FD257AA3E41}">
      <dgm:prSet phldrT="[Text]"/>
      <dgm:spPr/>
      <dgm:t>
        <a:bodyPr/>
        <a:lstStyle/>
        <a:p>
          <a:r>
            <a:rPr lang="fa-IR" dirty="0" smtClean="0"/>
            <a:t>تفسیر کمی + کیفی</a:t>
          </a:r>
          <a:endParaRPr lang="en-US" dirty="0"/>
        </a:p>
      </dgm:t>
    </dgm:pt>
    <dgm:pt modelId="{A10D02E0-D364-4BB6-BE03-8AEAF22B6B95}" type="parTrans" cxnId="{EBC243B4-80AD-40D0-ADCB-6F0AFD940B0A}">
      <dgm:prSet/>
      <dgm:spPr/>
      <dgm:t>
        <a:bodyPr/>
        <a:lstStyle/>
        <a:p>
          <a:endParaRPr lang="en-US"/>
        </a:p>
      </dgm:t>
    </dgm:pt>
    <dgm:pt modelId="{3F1D7977-92DB-4ED6-A273-46763B4F7653}" type="sibTrans" cxnId="{EBC243B4-80AD-40D0-ADCB-6F0AFD940B0A}">
      <dgm:prSet/>
      <dgm:spPr/>
      <dgm:t>
        <a:bodyPr/>
        <a:lstStyle/>
        <a:p>
          <a:endParaRPr lang="en-US"/>
        </a:p>
      </dgm:t>
    </dgm:pt>
    <dgm:pt modelId="{D18135F7-8F50-4F58-B107-E3410C1E2A78}" type="pres">
      <dgm:prSet presAssocID="{E10793F0-780E-4B66-8FCC-42AEB929017B}" presName="Name0" presStyleCnt="0">
        <dgm:presLayoutVars>
          <dgm:dir/>
          <dgm:resizeHandles val="exact"/>
        </dgm:presLayoutVars>
      </dgm:prSet>
      <dgm:spPr/>
    </dgm:pt>
    <dgm:pt modelId="{B317E1C1-2FA1-4520-852A-2B45916BADF3}" type="pres">
      <dgm:prSet presAssocID="{14CF4552-616F-49A7-B50B-781DE1E78D29}" presName="node" presStyleLbl="node1" presStyleIdx="0" presStyleCnt="2">
        <dgm:presLayoutVars>
          <dgm:bulletEnabled val="1"/>
        </dgm:presLayoutVars>
      </dgm:prSet>
      <dgm:spPr/>
      <dgm:t>
        <a:bodyPr/>
        <a:lstStyle/>
        <a:p>
          <a:endParaRPr lang="en-US"/>
        </a:p>
      </dgm:t>
    </dgm:pt>
    <dgm:pt modelId="{97C4A6A7-13A6-44EE-A135-489BCFDB948B}" type="pres">
      <dgm:prSet presAssocID="{990BF34C-FF5A-430D-A4C4-E3FA1F6E68B4}" presName="sibTrans" presStyleLbl="sibTrans2D1" presStyleIdx="0" presStyleCnt="1"/>
      <dgm:spPr/>
      <dgm:t>
        <a:bodyPr/>
        <a:lstStyle/>
        <a:p>
          <a:endParaRPr lang="en-US"/>
        </a:p>
      </dgm:t>
    </dgm:pt>
    <dgm:pt modelId="{E5849333-7D14-432B-8BA4-DB25AFCEC5CC}" type="pres">
      <dgm:prSet presAssocID="{990BF34C-FF5A-430D-A4C4-E3FA1F6E68B4}" presName="connectorText" presStyleLbl="sibTrans2D1" presStyleIdx="0" presStyleCnt="1"/>
      <dgm:spPr/>
      <dgm:t>
        <a:bodyPr/>
        <a:lstStyle/>
        <a:p>
          <a:endParaRPr lang="en-US"/>
        </a:p>
      </dgm:t>
    </dgm:pt>
    <dgm:pt modelId="{B8F922AC-EB4C-4305-8F01-B6007418B623}" type="pres">
      <dgm:prSet presAssocID="{F81BEC77-DA2D-44E0-B5E6-3FD257AA3E41}" presName="node" presStyleLbl="node1" presStyleIdx="1" presStyleCnt="2">
        <dgm:presLayoutVars>
          <dgm:bulletEnabled val="1"/>
        </dgm:presLayoutVars>
      </dgm:prSet>
      <dgm:spPr/>
      <dgm:t>
        <a:bodyPr/>
        <a:lstStyle/>
        <a:p>
          <a:endParaRPr lang="en-US"/>
        </a:p>
      </dgm:t>
    </dgm:pt>
  </dgm:ptLst>
  <dgm:cxnLst>
    <dgm:cxn modelId="{EBC243B4-80AD-40D0-ADCB-6F0AFD940B0A}" srcId="{E10793F0-780E-4B66-8FCC-42AEB929017B}" destId="{F81BEC77-DA2D-44E0-B5E6-3FD257AA3E41}" srcOrd="1" destOrd="0" parTransId="{A10D02E0-D364-4BB6-BE03-8AEAF22B6B95}" sibTransId="{3F1D7977-92DB-4ED6-A273-46763B4F7653}"/>
    <dgm:cxn modelId="{3112D86A-C867-4BF9-89B4-254E8A98ABF1}" type="presOf" srcId="{F81BEC77-DA2D-44E0-B5E6-3FD257AA3E41}" destId="{B8F922AC-EB4C-4305-8F01-B6007418B623}" srcOrd="0" destOrd="0" presId="urn:microsoft.com/office/officeart/2005/8/layout/process1"/>
    <dgm:cxn modelId="{8C009720-5492-4CA9-B130-F4FB8A59A219}" type="presOf" srcId="{990BF34C-FF5A-430D-A4C4-E3FA1F6E68B4}" destId="{E5849333-7D14-432B-8BA4-DB25AFCEC5CC}" srcOrd="1" destOrd="0" presId="urn:microsoft.com/office/officeart/2005/8/layout/process1"/>
    <dgm:cxn modelId="{6EF3F8E5-E0F6-47D4-A188-2C02B9AD7CAD}" type="presOf" srcId="{14CF4552-616F-49A7-B50B-781DE1E78D29}" destId="{B317E1C1-2FA1-4520-852A-2B45916BADF3}" srcOrd="0" destOrd="0" presId="urn:microsoft.com/office/officeart/2005/8/layout/process1"/>
    <dgm:cxn modelId="{CBD3F6AF-C1DF-49AA-819F-72E23CB86557}" srcId="{E10793F0-780E-4B66-8FCC-42AEB929017B}" destId="{14CF4552-616F-49A7-B50B-781DE1E78D29}" srcOrd="0" destOrd="0" parTransId="{204A7FC2-BFB4-4BDA-9D8C-ECCE49B70EAB}" sibTransId="{990BF34C-FF5A-430D-A4C4-E3FA1F6E68B4}"/>
    <dgm:cxn modelId="{30B42CAA-D9E4-4653-AD32-EFA5EA080C88}" type="presOf" srcId="{990BF34C-FF5A-430D-A4C4-E3FA1F6E68B4}" destId="{97C4A6A7-13A6-44EE-A135-489BCFDB948B}" srcOrd="0" destOrd="0" presId="urn:microsoft.com/office/officeart/2005/8/layout/process1"/>
    <dgm:cxn modelId="{4ECD963C-B0EF-4D4A-A8B0-979BB62FC33E}" type="presOf" srcId="{E10793F0-780E-4B66-8FCC-42AEB929017B}" destId="{D18135F7-8F50-4F58-B107-E3410C1E2A78}" srcOrd="0" destOrd="0" presId="urn:microsoft.com/office/officeart/2005/8/layout/process1"/>
    <dgm:cxn modelId="{3160FB29-1182-453A-8C7D-BCC9E825F469}" type="presParOf" srcId="{D18135F7-8F50-4F58-B107-E3410C1E2A78}" destId="{B317E1C1-2FA1-4520-852A-2B45916BADF3}" srcOrd="0" destOrd="0" presId="urn:microsoft.com/office/officeart/2005/8/layout/process1"/>
    <dgm:cxn modelId="{FC0E1BFB-A6D8-4414-8FD5-F29246BE295D}" type="presParOf" srcId="{D18135F7-8F50-4F58-B107-E3410C1E2A78}" destId="{97C4A6A7-13A6-44EE-A135-489BCFDB948B}" srcOrd="1" destOrd="0" presId="urn:microsoft.com/office/officeart/2005/8/layout/process1"/>
    <dgm:cxn modelId="{7BA69FA2-2F74-4CCA-8750-7BB0F9C25A35}" type="presParOf" srcId="{97C4A6A7-13A6-44EE-A135-489BCFDB948B}" destId="{E5849333-7D14-432B-8BA4-DB25AFCEC5CC}" srcOrd="0" destOrd="0" presId="urn:microsoft.com/office/officeart/2005/8/layout/process1"/>
    <dgm:cxn modelId="{6CED8D61-C6B7-4E2E-856F-43F8979E7CDA}" type="presParOf" srcId="{D18135F7-8F50-4F58-B107-E3410C1E2A78}" destId="{B8F922AC-EB4C-4305-8F01-B6007418B623}" srcOrd="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dirty="0" smtClean="0"/>
            <a:t>جمع آوری داده های کمی</a:t>
          </a:r>
          <a:endParaRPr lang="en-US"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01D12F65-B6ED-4F0E-80DA-F1D62E50395F}">
      <dgm:prSet phldrT="[Text]"/>
      <dgm:spPr/>
      <dgm:t>
        <a:bodyPr/>
        <a:lstStyle/>
        <a:p>
          <a:r>
            <a:rPr lang="fa-IR" dirty="0" smtClean="0"/>
            <a:t>تحلیل داده های کمی</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2" custScaleX="40514">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1"/>
      <dgm:spPr/>
      <dgm:t>
        <a:bodyPr/>
        <a:lstStyle/>
        <a:p>
          <a:endParaRPr lang="en-US"/>
        </a:p>
      </dgm:t>
    </dgm:pt>
    <dgm:pt modelId="{8FACB792-BECE-4C6D-B551-8DB935D0D4EF}" type="pres">
      <dgm:prSet presAssocID="{A8C30A85-16A8-4AB2-B19C-625F61F0292B}" presName="connectorText" presStyleLbl="sibTrans2D1" presStyleIdx="0" presStyleCnt="1"/>
      <dgm:spPr/>
      <dgm:t>
        <a:bodyPr/>
        <a:lstStyle/>
        <a:p>
          <a:endParaRPr lang="en-US"/>
        </a:p>
      </dgm:t>
    </dgm:pt>
    <dgm:pt modelId="{0572A66F-C0C9-42C0-9CBF-05A721494713}" type="pres">
      <dgm:prSet presAssocID="{01D12F65-B6ED-4F0E-80DA-F1D62E50395F}" presName="node" presStyleLbl="node1" presStyleIdx="1" presStyleCnt="2">
        <dgm:presLayoutVars>
          <dgm:bulletEnabled val="1"/>
        </dgm:presLayoutVars>
      </dgm:prSet>
      <dgm:spPr/>
      <dgm:t>
        <a:bodyPr/>
        <a:lstStyle/>
        <a:p>
          <a:endParaRPr lang="en-US"/>
        </a:p>
      </dgm:t>
    </dgm:pt>
  </dgm:ptLst>
  <dgm:cxnLst>
    <dgm:cxn modelId="{6DEC1333-9177-4CA7-BFF5-C668A5D1DEBC}" type="presOf" srcId="{A8C30A85-16A8-4AB2-B19C-625F61F0292B}" destId="{8FACB792-BECE-4C6D-B551-8DB935D0D4EF}" srcOrd="1" destOrd="0" presId="urn:microsoft.com/office/officeart/2005/8/layout/process1"/>
    <dgm:cxn modelId="{CF61B1CF-450E-4AF2-83CD-A0EBC6A7834C}" srcId="{C5535BB0-BA83-487A-B527-42CF35B76047}" destId="{FD650AAD-0C89-4FD0-B87D-2CA264F25501}" srcOrd="0" destOrd="0" parTransId="{2896C579-A89B-47C7-8E40-472439C83E8E}" sibTransId="{A8C30A85-16A8-4AB2-B19C-625F61F0292B}"/>
    <dgm:cxn modelId="{AED7E8AA-1016-4998-BD37-57BC537949B9}" type="presOf" srcId="{C5535BB0-BA83-487A-B527-42CF35B76047}" destId="{1854DCF1-7467-4314-BA34-9454374964FE}" srcOrd="0" destOrd="0" presId="urn:microsoft.com/office/officeart/2005/8/layout/process1"/>
    <dgm:cxn modelId="{CB111FAA-6181-40CB-851D-DA6C7C08E669}" srcId="{C5535BB0-BA83-487A-B527-42CF35B76047}" destId="{01D12F65-B6ED-4F0E-80DA-F1D62E50395F}" srcOrd="1" destOrd="0" parTransId="{59F33E3D-9D27-4A65-ABFE-6E5FC2353B54}" sibTransId="{19D38014-5D9E-4825-80C7-8ED83D8ED4DC}"/>
    <dgm:cxn modelId="{DFD1FFC6-0AF9-43C4-9A4B-F577A179C96D}" type="presOf" srcId="{01D12F65-B6ED-4F0E-80DA-F1D62E50395F}" destId="{0572A66F-C0C9-42C0-9CBF-05A721494713}" srcOrd="0" destOrd="0" presId="urn:microsoft.com/office/officeart/2005/8/layout/process1"/>
    <dgm:cxn modelId="{6375421A-14F1-408E-92FD-E1B005FE3221}" type="presOf" srcId="{FD650AAD-0C89-4FD0-B87D-2CA264F25501}" destId="{EA7622F9-65E3-4B30-B20E-39724430FA19}" srcOrd="0" destOrd="0" presId="urn:microsoft.com/office/officeart/2005/8/layout/process1"/>
    <dgm:cxn modelId="{0B4DB8FA-1DA0-47CB-B8FC-9CE72F368E1A}" type="presOf" srcId="{A8C30A85-16A8-4AB2-B19C-625F61F0292B}" destId="{7C973C19-2015-4F4B-A71E-2A939584E62A}" srcOrd="0" destOrd="0" presId="urn:microsoft.com/office/officeart/2005/8/layout/process1"/>
    <dgm:cxn modelId="{D859B4A5-6AD0-4125-836D-7FA95AEE4EFB}" type="presParOf" srcId="{1854DCF1-7467-4314-BA34-9454374964FE}" destId="{EA7622F9-65E3-4B30-B20E-39724430FA19}" srcOrd="0" destOrd="0" presId="urn:microsoft.com/office/officeart/2005/8/layout/process1"/>
    <dgm:cxn modelId="{91C200D6-F62A-4C30-98DE-4C91F18734BF}" type="presParOf" srcId="{1854DCF1-7467-4314-BA34-9454374964FE}" destId="{7C973C19-2015-4F4B-A71E-2A939584E62A}" srcOrd="1" destOrd="0" presId="urn:microsoft.com/office/officeart/2005/8/layout/process1"/>
    <dgm:cxn modelId="{3311DB0B-036B-479C-A018-1D0B514192B9}" type="presParOf" srcId="{7C973C19-2015-4F4B-A71E-2A939584E62A}" destId="{8FACB792-BECE-4C6D-B551-8DB935D0D4EF}" srcOrd="0" destOrd="0" presId="urn:microsoft.com/office/officeart/2005/8/layout/process1"/>
    <dgm:cxn modelId="{AD1DBCDF-979B-4642-BAD0-45043A642EE7}" type="presParOf" srcId="{1854DCF1-7467-4314-BA34-9454374964FE}" destId="{0572A66F-C0C9-42C0-9CBF-05A721494713}" srcOrd="2"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dirty="0" smtClean="0"/>
            <a:t>جمع آوری  داده های کیفی</a:t>
          </a:r>
          <a:endParaRPr lang="en-US"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94E99F73-601B-453D-B36B-6CCC67D19CF5}">
      <dgm:prSet phldrT="[Text]" custT="1"/>
      <dgm:spPr/>
      <dgm:t>
        <a:bodyPr/>
        <a:lstStyle/>
        <a:p>
          <a:r>
            <a:rPr lang="fa-IR" sz="2000" dirty="0" smtClean="0"/>
            <a:t>تحلیل داده های کیفی</a:t>
          </a:r>
          <a:endParaRPr lang="en-US" sz="2000" dirty="0"/>
        </a:p>
      </dgm:t>
    </dgm:pt>
    <dgm:pt modelId="{F5923D7D-68FB-4656-8789-70BFC7EBFA2F}" type="parTrans" cxnId="{89C74A8C-D310-49E2-AB57-B3347B2FE654}">
      <dgm:prSet/>
      <dgm:spPr/>
      <dgm:t>
        <a:bodyPr/>
        <a:lstStyle/>
        <a:p>
          <a:endParaRPr lang="en-US"/>
        </a:p>
      </dgm:t>
    </dgm:pt>
    <dgm:pt modelId="{EEF82E1E-50AF-4CA9-A28A-6D217E52D666}" type="sibTrans" cxnId="{89C74A8C-D310-49E2-AB57-B3347B2FE654}">
      <dgm:prSet/>
      <dgm:spPr/>
      <dgm:t>
        <a:bodyPr/>
        <a:lstStyle/>
        <a:p>
          <a:endParaRPr lang="en-US"/>
        </a:p>
      </dgm:t>
    </dgm:pt>
    <dgm:pt modelId="{01D12F65-B6ED-4F0E-80DA-F1D62E50395F}">
      <dgm:prSet phldrT="[Text]"/>
      <dgm:spPr/>
      <dgm:t>
        <a:bodyPr/>
        <a:lstStyle/>
        <a:p>
          <a:r>
            <a:rPr lang="fa-IR" dirty="0" smtClean="0"/>
            <a:t>تبدیل داده های کیفی به کمی </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3">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2"/>
      <dgm:spPr/>
      <dgm:t>
        <a:bodyPr/>
        <a:lstStyle/>
        <a:p>
          <a:endParaRPr lang="en-US"/>
        </a:p>
      </dgm:t>
    </dgm:pt>
    <dgm:pt modelId="{8FACB792-BECE-4C6D-B551-8DB935D0D4EF}" type="pres">
      <dgm:prSet presAssocID="{A8C30A85-16A8-4AB2-B19C-625F61F0292B}" presName="connectorText" presStyleLbl="sibTrans2D1" presStyleIdx="0" presStyleCnt="2"/>
      <dgm:spPr/>
      <dgm:t>
        <a:bodyPr/>
        <a:lstStyle/>
        <a:p>
          <a:endParaRPr lang="en-US"/>
        </a:p>
      </dgm:t>
    </dgm:pt>
    <dgm:pt modelId="{65D76D3E-BD1C-40CD-9D5A-16453ED39240}" type="pres">
      <dgm:prSet presAssocID="{94E99F73-601B-453D-B36B-6CCC67D19CF5}" presName="node" presStyleLbl="node1" presStyleIdx="1" presStyleCnt="3">
        <dgm:presLayoutVars>
          <dgm:bulletEnabled val="1"/>
        </dgm:presLayoutVars>
      </dgm:prSet>
      <dgm:spPr/>
      <dgm:t>
        <a:bodyPr/>
        <a:lstStyle/>
        <a:p>
          <a:endParaRPr lang="en-US"/>
        </a:p>
      </dgm:t>
    </dgm:pt>
    <dgm:pt modelId="{92A341A6-B554-4687-A5E4-D57CB14885BC}" type="pres">
      <dgm:prSet presAssocID="{EEF82E1E-50AF-4CA9-A28A-6D217E52D666}" presName="sibTrans" presStyleLbl="sibTrans2D1" presStyleIdx="1" presStyleCnt="2"/>
      <dgm:spPr/>
      <dgm:t>
        <a:bodyPr/>
        <a:lstStyle/>
        <a:p>
          <a:endParaRPr lang="en-US"/>
        </a:p>
      </dgm:t>
    </dgm:pt>
    <dgm:pt modelId="{0ED8A784-4672-40EC-A2B0-2F7E93260DB9}" type="pres">
      <dgm:prSet presAssocID="{EEF82E1E-50AF-4CA9-A28A-6D217E52D666}" presName="connectorText" presStyleLbl="sibTrans2D1" presStyleIdx="1" presStyleCnt="2"/>
      <dgm:spPr/>
      <dgm:t>
        <a:bodyPr/>
        <a:lstStyle/>
        <a:p>
          <a:endParaRPr lang="en-US"/>
        </a:p>
      </dgm:t>
    </dgm:pt>
    <dgm:pt modelId="{0572A66F-C0C9-42C0-9CBF-05A721494713}" type="pres">
      <dgm:prSet presAssocID="{01D12F65-B6ED-4F0E-80DA-F1D62E50395F}" presName="node" presStyleLbl="node1" presStyleIdx="2" presStyleCnt="3">
        <dgm:presLayoutVars>
          <dgm:bulletEnabled val="1"/>
        </dgm:presLayoutVars>
      </dgm:prSet>
      <dgm:spPr/>
      <dgm:t>
        <a:bodyPr/>
        <a:lstStyle/>
        <a:p>
          <a:endParaRPr lang="en-US"/>
        </a:p>
      </dgm:t>
    </dgm:pt>
  </dgm:ptLst>
  <dgm:cxnLst>
    <dgm:cxn modelId="{CF61B1CF-450E-4AF2-83CD-A0EBC6A7834C}" srcId="{C5535BB0-BA83-487A-B527-42CF35B76047}" destId="{FD650AAD-0C89-4FD0-B87D-2CA264F25501}" srcOrd="0" destOrd="0" parTransId="{2896C579-A89B-47C7-8E40-472439C83E8E}" sibTransId="{A8C30A85-16A8-4AB2-B19C-625F61F0292B}"/>
    <dgm:cxn modelId="{1DF0EB0B-50DD-48B6-B522-4A6DE64471E6}" type="presOf" srcId="{01D12F65-B6ED-4F0E-80DA-F1D62E50395F}" destId="{0572A66F-C0C9-42C0-9CBF-05A721494713}" srcOrd="0" destOrd="0" presId="urn:microsoft.com/office/officeart/2005/8/layout/process1"/>
    <dgm:cxn modelId="{327E4616-5586-4459-93A7-F26E6DFF2955}" type="presOf" srcId="{A8C30A85-16A8-4AB2-B19C-625F61F0292B}" destId="{7C973C19-2015-4F4B-A71E-2A939584E62A}" srcOrd="0" destOrd="0" presId="urn:microsoft.com/office/officeart/2005/8/layout/process1"/>
    <dgm:cxn modelId="{5F4FD48E-6804-490D-9EF7-F636F0DA2398}" type="presOf" srcId="{94E99F73-601B-453D-B36B-6CCC67D19CF5}" destId="{65D76D3E-BD1C-40CD-9D5A-16453ED39240}" srcOrd="0" destOrd="0" presId="urn:microsoft.com/office/officeart/2005/8/layout/process1"/>
    <dgm:cxn modelId="{BB5F9B7B-3E11-408C-B5E7-BCBBA47FFD41}" type="presOf" srcId="{FD650AAD-0C89-4FD0-B87D-2CA264F25501}" destId="{EA7622F9-65E3-4B30-B20E-39724430FA19}" srcOrd="0" destOrd="0" presId="urn:microsoft.com/office/officeart/2005/8/layout/process1"/>
    <dgm:cxn modelId="{CB111FAA-6181-40CB-851D-DA6C7C08E669}" srcId="{C5535BB0-BA83-487A-B527-42CF35B76047}" destId="{01D12F65-B6ED-4F0E-80DA-F1D62E50395F}" srcOrd="2" destOrd="0" parTransId="{59F33E3D-9D27-4A65-ABFE-6E5FC2353B54}" sibTransId="{19D38014-5D9E-4825-80C7-8ED83D8ED4DC}"/>
    <dgm:cxn modelId="{89C74A8C-D310-49E2-AB57-B3347B2FE654}" srcId="{C5535BB0-BA83-487A-B527-42CF35B76047}" destId="{94E99F73-601B-453D-B36B-6CCC67D19CF5}" srcOrd="1" destOrd="0" parTransId="{F5923D7D-68FB-4656-8789-70BFC7EBFA2F}" sibTransId="{EEF82E1E-50AF-4CA9-A28A-6D217E52D666}"/>
    <dgm:cxn modelId="{8C2E0E96-7BBD-43EC-AEF8-E114C959BC5B}" type="presOf" srcId="{C5535BB0-BA83-487A-B527-42CF35B76047}" destId="{1854DCF1-7467-4314-BA34-9454374964FE}" srcOrd="0" destOrd="0" presId="urn:microsoft.com/office/officeart/2005/8/layout/process1"/>
    <dgm:cxn modelId="{C6315054-19E5-48A9-AF15-DBBA3505EB16}" type="presOf" srcId="{A8C30A85-16A8-4AB2-B19C-625F61F0292B}" destId="{8FACB792-BECE-4C6D-B551-8DB935D0D4EF}" srcOrd="1" destOrd="0" presId="urn:microsoft.com/office/officeart/2005/8/layout/process1"/>
    <dgm:cxn modelId="{46E2EF30-8A9A-43F0-9B8E-32B75844D2E9}" type="presOf" srcId="{EEF82E1E-50AF-4CA9-A28A-6D217E52D666}" destId="{0ED8A784-4672-40EC-A2B0-2F7E93260DB9}" srcOrd="1" destOrd="0" presId="urn:microsoft.com/office/officeart/2005/8/layout/process1"/>
    <dgm:cxn modelId="{845AE1EE-ECA9-4ED0-9826-F9E08552A87B}" type="presOf" srcId="{EEF82E1E-50AF-4CA9-A28A-6D217E52D666}" destId="{92A341A6-B554-4687-A5E4-D57CB14885BC}" srcOrd="0" destOrd="0" presId="urn:microsoft.com/office/officeart/2005/8/layout/process1"/>
    <dgm:cxn modelId="{0492099E-057B-4A78-8EA8-CA3B06161E4A}" type="presParOf" srcId="{1854DCF1-7467-4314-BA34-9454374964FE}" destId="{EA7622F9-65E3-4B30-B20E-39724430FA19}" srcOrd="0" destOrd="0" presId="urn:microsoft.com/office/officeart/2005/8/layout/process1"/>
    <dgm:cxn modelId="{AFAA2A91-5B32-46B6-9984-C5E6DC8B22E9}" type="presParOf" srcId="{1854DCF1-7467-4314-BA34-9454374964FE}" destId="{7C973C19-2015-4F4B-A71E-2A939584E62A}" srcOrd="1" destOrd="0" presId="urn:microsoft.com/office/officeart/2005/8/layout/process1"/>
    <dgm:cxn modelId="{B365B768-1AB5-4F67-8CB9-98A7822BC2E4}" type="presParOf" srcId="{7C973C19-2015-4F4B-A71E-2A939584E62A}" destId="{8FACB792-BECE-4C6D-B551-8DB935D0D4EF}" srcOrd="0" destOrd="0" presId="urn:microsoft.com/office/officeart/2005/8/layout/process1"/>
    <dgm:cxn modelId="{40B563FA-43F2-4AAA-A8DB-6FE5657173B6}" type="presParOf" srcId="{1854DCF1-7467-4314-BA34-9454374964FE}" destId="{65D76D3E-BD1C-40CD-9D5A-16453ED39240}" srcOrd="2" destOrd="0" presId="urn:microsoft.com/office/officeart/2005/8/layout/process1"/>
    <dgm:cxn modelId="{535D0EAE-10D2-42AF-9451-6401426F0C3F}" type="presParOf" srcId="{1854DCF1-7467-4314-BA34-9454374964FE}" destId="{92A341A6-B554-4687-A5E4-D57CB14885BC}" srcOrd="3" destOrd="0" presId="urn:microsoft.com/office/officeart/2005/8/layout/process1"/>
    <dgm:cxn modelId="{5297EA1B-7285-4EBC-A509-EC0EB8FEE3C5}" type="presParOf" srcId="{92A341A6-B554-4687-A5E4-D57CB14885BC}" destId="{0ED8A784-4672-40EC-A2B0-2F7E93260DB9}" srcOrd="0" destOrd="0" presId="urn:microsoft.com/office/officeart/2005/8/layout/process1"/>
    <dgm:cxn modelId="{ED482EEB-22C2-420B-8128-4B8D8C29752A}" type="presParOf" srcId="{1854DCF1-7467-4314-BA34-9454374964FE}" destId="{0572A66F-C0C9-42C0-9CBF-05A721494713}"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10793F0-780E-4B66-8FCC-42AEB929017B}" type="doc">
      <dgm:prSet loTypeId="urn:microsoft.com/office/officeart/2005/8/layout/process1" loCatId="process" qsTypeId="urn:microsoft.com/office/officeart/2005/8/quickstyle/simple1" qsCatId="simple" csTypeId="urn:microsoft.com/office/officeart/2005/8/colors/accent1_2" csCatId="accent1" phldr="1"/>
      <dgm:spPr/>
    </dgm:pt>
    <dgm:pt modelId="{14CF4552-616F-49A7-B50B-781DE1E78D29}">
      <dgm:prSet phldrT="[Text]"/>
      <dgm:spPr/>
      <dgm:t>
        <a:bodyPr/>
        <a:lstStyle/>
        <a:p>
          <a:r>
            <a:rPr lang="fa-IR" dirty="0" smtClean="0"/>
            <a:t>مقایسه و مرتبط کردن دو مجموعه داده کمی  </a:t>
          </a:r>
          <a:endParaRPr lang="en-US" dirty="0"/>
        </a:p>
      </dgm:t>
    </dgm:pt>
    <dgm:pt modelId="{204A7FC2-BFB4-4BDA-9D8C-ECCE49B70EAB}" type="parTrans" cxnId="{CBD3F6AF-C1DF-49AA-819F-72E23CB86557}">
      <dgm:prSet/>
      <dgm:spPr/>
      <dgm:t>
        <a:bodyPr/>
        <a:lstStyle/>
        <a:p>
          <a:endParaRPr lang="en-US"/>
        </a:p>
      </dgm:t>
    </dgm:pt>
    <dgm:pt modelId="{990BF34C-FF5A-430D-A4C4-E3FA1F6E68B4}" type="sibTrans" cxnId="{CBD3F6AF-C1DF-49AA-819F-72E23CB86557}">
      <dgm:prSet/>
      <dgm:spPr/>
      <dgm:t>
        <a:bodyPr/>
        <a:lstStyle/>
        <a:p>
          <a:endParaRPr lang="en-US"/>
        </a:p>
      </dgm:t>
    </dgm:pt>
    <dgm:pt modelId="{F81BEC77-DA2D-44E0-B5E6-3FD257AA3E41}">
      <dgm:prSet phldrT="[Text]"/>
      <dgm:spPr/>
      <dgm:t>
        <a:bodyPr/>
        <a:lstStyle/>
        <a:p>
          <a:r>
            <a:rPr lang="fa-IR" dirty="0" smtClean="0"/>
            <a:t>تفسیر کمی + کیفی</a:t>
          </a:r>
          <a:endParaRPr lang="en-US" dirty="0"/>
        </a:p>
      </dgm:t>
    </dgm:pt>
    <dgm:pt modelId="{A10D02E0-D364-4BB6-BE03-8AEAF22B6B95}" type="parTrans" cxnId="{EBC243B4-80AD-40D0-ADCB-6F0AFD940B0A}">
      <dgm:prSet/>
      <dgm:spPr/>
      <dgm:t>
        <a:bodyPr/>
        <a:lstStyle/>
        <a:p>
          <a:endParaRPr lang="en-US"/>
        </a:p>
      </dgm:t>
    </dgm:pt>
    <dgm:pt modelId="{3F1D7977-92DB-4ED6-A273-46763B4F7653}" type="sibTrans" cxnId="{EBC243B4-80AD-40D0-ADCB-6F0AFD940B0A}">
      <dgm:prSet/>
      <dgm:spPr/>
      <dgm:t>
        <a:bodyPr/>
        <a:lstStyle/>
        <a:p>
          <a:endParaRPr lang="en-US"/>
        </a:p>
      </dgm:t>
    </dgm:pt>
    <dgm:pt modelId="{D18135F7-8F50-4F58-B107-E3410C1E2A78}" type="pres">
      <dgm:prSet presAssocID="{E10793F0-780E-4B66-8FCC-42AEB929017B}" presName="Name0" presStyleCnt="0">
        <dgm:presLayoutVars>
          <dgm:dir/>
          <dgm:resizeHandles val="exact"/>
        </dgm:presLayoutVars>
      </dgm:prSet>
      <dgm:spPr/>
    </dgm:pt>
    <dgm:pt modelId="{B317E1C1-2FA1-4520-852A-2B45916BADF3}" type="pres">
      <dgm:prSet presAssocID="{14CF4552-616F-49A7-B50B-781DE1E78D29}" presName="node" presStyleLbl="node1" presStyleIdx="0" presStyleCnt="2">
        <dgm:presLayoutVars>
          <dgm:bulletEnabled val="1"/>
        </dgm:presLayoutVars>
      </dgm:prSet>
      <dgm:spPr/>
      <dgm:t>
        <a:bodyPr/>
        <a:lstStyle/>
        <a:p>
          <a:endParaRPr lang="en-US"/>
        </a:p>
      </dgm:t>
    </dgm:pt>
    <dgm:pt modelId="{97C4A6A7-13A6-44EE-A135-489BCFDB948B}" type="pres">
      <dgm:prSet presAssocID="{990BF34C-FF5A-430D-A4C4-E3FA1F6E68B4}" presName="sibTrans" presStyleLbl="sibTrans2D1" presStyleIdx="0" presStyleCnt="1"/>
      <dgm:spPr/>
      <dgm:t>
        <a:bodyPr/>
        <a:lstStyle/>
        <a:p>
          <a:endParaRPr lang="en-US"/>
        </a:p>
      </dgm:t>
    </dgm:pt>
    <dgm:pt modelId="{E5849333-7D14-432B-8BA4-DB25AFCEC5CC}" type="pres">
      <dgm:prSet presAssocID="{990BF34C-FF5A-430D-A4C4-E3FA1F6E68B4}" presName="connectorText" presStyleLbl="sibTrans2D1" presStyleIdx="0" presStyleCnt="1"/>
      <dgm:spPr/>
      <dgm:t>
        <a:bodyPr/>
        <a:lstStyle/>
        <a:p>
          <a:endParaRPr lang="en-US"/>
        </a:p>
      </dgm:t>
    </dgm:pt>
    <dgm:pt modelId="{B8F922AC-EB4C-4305-8F01-B6007418B623}" type="pres">
      <dgm:prSet presAssocID="{F81BEC77-DA2D-44E0-B5E6-3FD257AA3E41}" presName="node" presStyleLbl="node1" presStyleIdx="1" presStyleCnt="2">
        <dgm:presLayoutVars>
          <dgm:bulletEnabled val="1"/>
        </dgm:presLayoutVars>
      </dgm:prSet>
      <dgm:spPr/>
      <dgm:t>
        <a:bodyPr/>
        <a:lstStyle/>
        <a:p>
          <a:endParaRPr lang="en-US"/>
        </a:p>
      </dgm:t>
    </dgm:pt>
  </dgm:ptLst>
  <dgm:cxnLst>
    <dgm:cxn modelId="{EBC243B4-80AD-40D0-ADCB-6F0AFD940B0A}" srcId="{E10793F0-780E-4B66-8FCC-42AEB929017B}" destId="{F81BEC77-DA2D-44E0-B5E6-3FD257AA3E41}" srcOrd="1" destOrd="0" parTransId="{A10D02E0-D364-4BB6-BE03-8AEAF22B6B95}" sibTransId="{3F1D7977-92DB-4ED6-A273-46763B4F7653}"/>
    <dgm:cxn modelId="{1783A77D-98AA-49E6-A044-6861A1D56DA9}" type="presOf" srcId="{990BF34C-FF5A-430D-A4C4-E3FA1F6E68B4}" destId="{97C4A6A7-13A6-44EE-A135-489BCFDB948B}" srcOrd="0" destOrd="0" presId="urn:microsoft.com/office/officeart/2005/8/layout/process1"/>
    <dgm:cxn modelId="{C6E41BEF-DE53-4E74-90C8-2D47AC29FB36}" type="presOf" srcId="{990BF34C-FF5A-430D-A4C4-E3FA1F6E68B4}" destId="{E5849333-7D14-432B-8BA4-DB25AFCEC5CC}" srcOrd="1" destOrd="0" presId="urn:microsoft.com/office/officeart/2005/8/layout/process1"/>
    <dgm:cxn modelId="{CBD3F6AF-C1DF-49AA-819F-72E23CB86557}" srcId="{E10793F0-780E-4B66-8FCC-42AEB929017B}" destId="{14CF4552-616F-49A7-B50B-781DE1E78D29}" srcOrd="0" destOrd="0" parTransId="{204A7FC2-BFB4-4BDA-9D8C-ECCE49B70EAB}" sibTransId="{990BF34C-FF5A-430D-A4C4-E3FA1F6E68B4}"/>
    <dgm:cxn modelId="{9918A93A-621A-45EF-AE13-90B97CC746FA}" type="presOf" srcId="{E10793F0-780E-4B66-8FCC-42AEB929017B}" destId="{D18135F7-8F50-4F58-B107-E3410C1E2A78}" srcOrd="0" destOrd="0" presId="urn:microsoft.com/office/officeart/2005/8/layout/process1"/>
    <dgm:cxn modelId="{BB94EED2-47EE-454C-8A37-13C153095C1A}" type="presOf" srcId="{F81BEC77-DA2D-44E0-B5E6-3FD257AA3E41}" destId="{B8F922AC-EB4C-4305-8F01-B6007418B623}" srcOrd="0" destOrd="0" presId="urn:microsoft.com/office/officeart/2005/8/layout/process1"/>
    <dgm:cxn modelId="{3EBF5396-E1A6-4E17-88F4-450F529CA4AD}" type="presOf" srcId="{14CF4552-616F-49A7-B50B-781DE1E78D29}" destId="{B317E1C1-2FA1-4520-852A-2B45916BADF3}" srcOrd="0" destOrd="0" presId="urn:microsoft.com/office/officeart/2005/8/layout/process1"/>
    <dgm:cxn modelId="{DDDAE6DF-FD4A-428F-8A9C-61176690DD88}" type="presParOf" srcId="{D18135F7-8F50-4F58-B107-E3410C1E2A78}" destId="{B317E1C1-2FA1-4520-852A-2B45916BADF3}" srcOrd="0" destOrd="0" presId="urn:microsoft.com/office/officeart/2005/8/layout/process1"/>
    <dgm:cxn modelId="{EE0FE762-BDCE-4808-81EA-5BD7AD3CADAF}" type="presParOf" srcId="{D18135F7-8F50-4F58-B107-E3410C1E2A78}" destId="{97C4A6A7-13A6-44EE-A135-489BCFDB948B}" srcOrd="1" destOrd="0" presId="urn:microsoft.com/office/officeart/2005/8/layout/process1"/>
    <dgm:cxn modelId="{D2EB034C-5B6F-419B-802E-1E0E530B3B7A}" type="presParOf" srcId="{97C4A6A7-13A6-44EE-A135-489BCFDB948B}" destId="{E5849333-7D14-432B-8BA4-DB25AFCEC5CC}" srcOrd="0" destOrd="0" presId="urn:microsoft.com/office/officeart/2005/8/layout/process1"/>
    <dgm:cxn modelId="{0F2064DC-6399-46EB-9336-B7C4DC030926}" type="presParOf" srcId="{D18135F7-8F50-4F58-B107-E3410C1E2A78}" destId="{B8F922AC-EB4C-4305-8F01-B6007418B623}" srcOrd="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dirty="0" smtClean="0"/>
            <a:t>جمع آوری داده های کمی </a:t>
          </a:r>
        </a:p>
        <a:p>
          <a:r>
            <a:rPr lang="fa-IR" dirty="0" smtClean="0"/>
            <a:t>( پیمایشی)</a:t>
          </a:r>
          <a:endParaRPr lang="en-US"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94E99F73-601B-453D-B36B-6CCC67D19CF5}">
      <dgm:prSet phldrT="[Text]" custT="1"/>
      <dgm:spPr/>
      <dgm:t>
        <a:bodyPr/>
        <a:lstStyle/>
        <a:p>
          <a:r>
            <a:rPr lang="fa-IR" sz="2000" dirty="0" smtClean="0"/>
            <a:t>تحلیل داده های کمی</a:t>
          </a:r>
          <a:endParaRPr lang="en-US" sz="2000" dirty="0"/>
        </a:p>
      </dgm:t>
    </dgm:pt>
    <dgm:pt modelId="{F5923D7D-68FB-4656-8789-70BFC7EBFA2F}" type="parTrans" cxnId="{89C74A8C-D310-49E2-AB57-B3347B2FE654}">
      <dgm:prSet/>
      <dgm:spPr/>
      <dgm:t>
        <a:bodyPr/>
        <a:lstStyle/>
        <a:p>
          <a:endParaRPr lang="en-US"/>
        </a:p>
      </dgm:t>
    </dgm:pt>
    <dgm:pt modelId="{EEF82E1E-50AF-4CA9-A28A-6D217E52D666}" type="sibTrans" cxnId="{89C74A8C-D310-49E2-AB57-B3347B2FE654}">
      <dgm:prSet/>
      <dgm:spPr/>
      <dgm:t>
        <a:bodyPr/>
        <a:lstStyle/>
        <a:p>
          <a:endParaRPr lang="en-US"/>
        </a:p>
      </dgm:t>
    </dgm:pt>
    <dgm:pt modelId="{01D12F65-B6ED-4F0E-80DA-F1D62E50395F}">
      <dgm:prSet phldrT="[Text]"/>
      <dgm:spPr/>
      <dgm:t>
        <a:bodyPr/>
        <a:lstStyle/>
        <a:p>
          <a:r>
            <a:rPr lang="fa-IR" dirty="0" smtClean="0"/>
            <a:t>یافته های کمی</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3">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2"/>
      <dgm:spPr/>
      <dgm:t>
        <a:bodyPr/>
        <a:lstStyle/>
        <a:p>
          <a:endParaRPr lang="en-US"/>
        </a:p>
      </dgm:t>
    </dgm:pt>
    <dgm:pt modelId="{8FACB792-BECE-4C6D-B551-8DB935D0D4EF}" type="pres">
      <dgm:prSet presAssocID="{A8C30A85-16A8-4AB2-B19C-625F61F0292B}" presName="connectorText" presStyleLbl="sibTrans2D1" presStyleIdx="0" presStyleCnt="2"/>
      <dgm:spPr/>
      <dgm:t>
        <a:bodyPr/>
        <a:lstStyle/>
        <a:p>
          <a:endParaRPr lang="en-US"/>
        </a:p>
      </dgm:t>
    </dgm:pt>
    <dgm:pt modelId="{65D76D3E-BD1C-40CD-9D5A-16453ED39240}" type="pres">
      <dgm:prSet presAssocID="{94E99F73-601B-453D-B36B-6CCC67D19CF5}" presName="node" presStyleLbl="node1" presStyleIdx="1" presStyleCnt="3">
        <dgm:presLayoutVars>
          <dgm:bulletEnabled val="1"/>
        </dgm:presLayoutVars>
      </dgm:prSet>
      <dgm:spPr/>
      <dgm:t>
        <a:bodyPr/>
        <a:lstStyle/>
        <a:p>
          <a:endParaRPr lang="en-US"/>
        </a:p>
      </dgm:t>
    </dgm:pt>
    <dgm:pt modelId="{92A341A6-B554-4687-A5E4-D57CB14885BC}" type="pres">
      <dgm:prSet presAssocID="{EEF82E1E-50AF-4CA9-A28A-6D217E52D666}" presName="sibTrans" presStyleLbl="sibTrans2D1" presStyleIdx="1" presStyleCnt="2"/>
      <dgm:spPr/>
      <dgm:t>
        <a:bodyPr/>
        <a:lstStyle/>
        <a:p>
          <a:endParaRPr lang="en-US"/>
        </a:p>
      </dgm:t>
    </dgm:pt>
    <dgm:pt modelId="{0ED8A784-4672-40EC-A2B0-2F7E93260DB9}" type="pres">
      <dgm:prSet presAssocID="{EEF82E1E-50AF-4CA9-A28A-6D217E52D666}" presName="connectorText" presStyleLbl="sibTrans2D1" presStyleIdx="1" presStyleCnt="2"/>
      <dgm:spPr/>
      <dgm:t>
        <a:bodyPr/>
        <a:lstStyle/>
        <a:p>
          <a:endParaRPr lang="en-US"/>
        </a:p>
      </dgm:t>
    </dgm:pt>
    <dgm:pt modelId="{0572A66F-C0C9-42C0-9CBF-05A721494713}" type="pres">
      <dgm:prSet presAssocID="{01D12F65-B6ED-4F0E-80DA-F1D62E50395F}" presName="node" presStyleLbl="node1" presStyleIdx="2" presStyleCnt="3">
        <dgm:presLayoutVars>
          <dgm:bulletEnabled val="1"/>
        </dgm:presLayoutVars>
      </dgm:prSet>
      <dgm:spPr/>
      <dgm:t>
        <a:bodyPr/>
        <a:lstStyle/>
        <a:p>
          <a:endParaRPr lang="en-US"/>
        </a:p>
      </dgm:t>
    </dgm:pt>
  </dgm:ptLst>
  <dgm:cxnLst>
    <dgm:cxn modelId="{805C131D-F7C1-4AC7-9D47-36FDDBF3FE0F}" type="presOf" srcId="{EEF82E1E-50AF-4CA9-A28A-6D217E52D666}" destId="{92A341A6-B554-4687-A5E4-D57CB14885BC}" srcOrd="0" destOrd="0" presId="urn:microsoft.com/office/officeart/2005/8/layout/process1"/>
    <dgm:cxn modelId="{CF61B1CF-450E-4AF2-83CD-A0EBC6A7834C}" srcId="{C5535BB0-BA83-487A-B527-42CF35B76047}" destId="{FD650AAD-0C89-4FD0-B87D-2CA264F25501}" srcOrd="0" destOrd="0" parTransId="{2896C579-A89B-47C7-8E40-472439C83E8E}" sibTransId="{A8C30A85-16A8-4AB2-B19C-625F61F0292B}"/>
    <dgm:cxn modelId="{C214FFC0-D5E9-4BC7-92A9-C023D70E1EBB}" type="presOf" srcId="{EEF82E1E-50AF-4CA9-A28A-6D217E52D666}" destId="{0ED8A784-4672-40EC-A2B0-2F7E93260DB9}" srcOrd="1" destOrd="0" presId="urn:microsoft.com/office/officeart/2005/8/layout/process1"/>
    <dgm:cxn modelId="{A2FF9542-96DA-4A41-B7C4-26CCF4A17B3D}" type="presOf" srcId="{C5535BB0-BA83-487A-B527-42CF35B76047}" destId="{1854DCF1-7467-4314-BA34-9454374964FE}" srcOrd="0" destOrd="0" presId="urn:microsoft.com/office/officeart/2005/8/layout/process1"/>
    <dgm:cxn modelId="{8AEEADDD-4CB2-4263-BB6E-53F96916C5FF}" type="presOf" srcId="{94E99F73-601B-453D-B36B-6CCC67D19CF5}" destId="{65D76D3E-BD1C-40CD-9D5A-16453ED39240}" srcOrd="0" destOrd="0" presId="urn:microsoft.com/office/officeart/2005/8/layout/process1"/>
    <dgm:cxn modelId="{CB111FAA-6181-40CB-851D-DA6C7C08E669}" srcId="{C5535BB0-BA83-487A-B527-42CF35B76047}" destId="{01D12F65-B6ED-4F0E-80DA-F1D62E50395F}" srcOrd="2" destOrd="0" parTransId="{59F33E3D-9D27-4A65-ABFE-6E5FC2353B54}" sibTransId="{19D38014-5D9E-4825-80C7-8ED83D8ED4DC}"/>
    <dgm:cxn modelId="{924CB765-EA12-4804-AAFF-F2026E3BE899}" type="presOf" srcId="{A8C30A85-16A8-4AB2-B19C-625F61F0292B}" destId="{8FACB792-BECE-4C6D-B551-8DB935D0D4EF}" srcOrd="1" destOrd="0" presId="urn:microsoft.com/office/officeart/2005/8/layout/process1"/>
    <dgm:cxn modelId="{89C74A8C-D310-49E2-AB57-B3347B2FE654}" srcId="{C5535BB0-BA83-487A-B527-42CF35B76047}" destId="{94E99F73-601B-453D-B36B-6CCC67D19CF5}" srcOrd="1" destOrd="0" parTransId="{F5923D7D-68FB-4656-8789-70BFC7EBFA2F}" sibTransId="{EEF82E1E-50AF-4CA9-A28A-6D217E52D666}"/>
    <dgm:cxn modelId="{67F7ABB2-B2FD-466B-85F4-0046602BFEE2}" type="presOf" srcId="{01D12F65-B6ED-4F0E-80DA-F1D62E50395F}" destId="{0572A66F-C0C9-42C0-9CBF-05A721494713}" srcOrd="0" destOrd="0" presId="urn:microsoft.com/office/officeart/2005/8/layout/process1"/>
    <dgm:cxn modelId="{09ED94B9-AABB-40B7-9A78-CE1D84DAE1C7}" type="presOf" srcId="{A8C30A85-16A8-4AB2-B19C-625F61F0292B}" destId="{7C973C19-2015-4F4B-A71E-2A939584E62A}" srcOrd="0" destOrd="0" presId="urn:microsoft.com/office/officeart/2005/8/layout/process1"/>
    <dgm:cxn modelId="{D7D318FA-3F6D-4B48-A9B9-3C73619B9927}" type="presOf" srcId="{FD650AAD-0C89-4FD0-B87D-2CA264F25501}" destId="{EA7622F9-65E3-4B30-B20E-39724430FA19}" srcOrd="0" destOrd="0" presId="urn:microsoft.com/office/officeart/2005/8/layout/process1"/>
    <dgm:cxn modelId="{E3292713-3EBD-455A-8D5C-4E80F49EA5D1}" type="presParOf" srcId="{1854DCF1-7467-4314-BA34-9454374964FE}" destId="{EA7622F9-65E3-4B30-B20E-39724430FA19}" srcOrd="0" destOrd="0" presId="urn:microsoft.com/office/officeart/2005/8/layout/process1"/>
    <dgm:cxn modelId="{92B0D98A-9DE4-4ECA-A845-DBA54AB13AB7}" type="presParOf" srcId="{1854DCF1-7467-4314-BA34-9454374964FE}" destId="{7C973C19-2015-4F4B-A71E-2A939584E62A}" srcOrd="1" destOrd="0" presId="urn:microsoft.com/office/officeart/2005/8/layout/process1"/>
    <dgm:cxn modelId="{A84F0805-4D0F-4C9E-9E1F-75E2EFCBA4D7}" type="presParOf" srcId="{7C973C19-2015-4F4B-A71E-2A939584E62A}" destId="{8FACB792-BECE-4C6D-B551-8DB935D0D4EF}" srcOrd="0" destOrd="0" presId="urn:microsoft.com/office/officeart/2005/8/layout/process1"/>
    <dgm:cxn modelId="{E1C4E70B-08DA-4322-B335-C6BF73B3BDEA}" type="presParOf" srcId="{1854DCF1-7467-4314-BA34-9454374964FE}" destId="{65D76D3E-BD1C-40CD-9D5A-16453ED39240}" srcOrd="2" destOrd="0" presId="urn:microsoft.com/office/officeart/2005/8/layout/process1"/>
    <dgm:cxn modelId="{A76D92C0-E786-432F-9389-110431DFCE22}" type="presParOf" srcId="{1854DCF1-7467-4314-BA34-9454374964FE}" destId="{92A341A6-B554-4687-A5E4-D57CB14885BC}" srcOrd="3" destOrd="0" presId="urn:microsoft.com/office/officeart/2005/8/layout/process1"/>
    <dgm:cxn modelId="{B8EC2C82-CE26-40C2-B7A4-9069D12C7F41}" type="presParOf" srcId="{92A341A6-B554-4687-A5E4-D57CB14885BC}" destId="{0ED8A784-4672-40EC-A2B0-2F7E93260DB9}" srcOrd="0" destOrd="0" presId="urn:microsoft.com/office/officeart/2005/8/layout/process1"/>
    <dgm:cxn modelId="{302A5602-232F-441A-9643-96E51E8CD790}" type="presParOf" srcId="{1854DCF1-7467-4314-BA34-9454374964FE}" destId="{0572A66F-C0C9-42C0-9CBF-05A721494713}" srcOrd="4" destOrd="0" presId="urn:microsoft.com/office/officeart/2005/8/layout/process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535BB0-BA83-487A-B527-42CF35B76047}" type="doc">
      <dgm:prSet loTypeId="urn:microsoft.com/office/officeart/2005/8/layout/process1" loCatId="process" qsTypeId="urn:microsoft.com/office/officeart/2005/8/quickstyle/simple1" qsCatId="simple" csTypeId="urn:microsoft.com/office/officeart/2005/8/colors/accent1_2" csCatId="accent1" phldr="1"/>
      <dgm:spPr/>
    </dgm:pt>
    <dgm:pt modelId="{FD650AAD-0C89-4FD0-B87D-2CA264F25501}">
      <dgm:prSet phldrT="[Text]"/>
      <dgm:spPr/>
      <dgm:t>
        <a:bodyPr/>
        <a:lstStyle/>
        <a:p>
          <a:r>
            <a:rPr lang="fa-IR" b="1" dirty="0" smtClean="0"/>
            <a:t>جمع آوری </a:t>
          </a:r>
        </a:p>
        <a:p>
          <a:r>
            <a:rPr lang="fa-IR" b="1" dirty="0" smtClean="0"/>
            <a:t> داده های کیفی </a:t>
          </a:r>
        </a:p>
        <a:p>
          <a:r>
            <a:rPr lang="fa-IR" b="1" dirty="0" smtClean="0"/>
            <a:t>( پاسخ باز)</a:t>
          </a:r>
          <a:endParaRPr lang="en-US" b="1" dirty="0"/>
        </a:p>
      </dgm:t>
    </dgm:pt>
    <dgm:pt modelId="{2896C579-A89B-47C7-8E40-472439C83E8E}" type="parTrans" cxnId="{CF61B1CF-450E-4AF2-83CD-A0EBC6A7834C}">
      <dgm:prSet/>
      <dgm:spPr/>
      <dgm:t>
        <a:bodyPr/>
        <a:lstStyle/>
        <a:p>
          <a:endParaRPr lang="en-US"/>
        </a:p>
      </dgm:t>
    </dgm:pt>
    <dgm:pt modelId="{A8C30A85-16A8-4AB2-B19C-625F61F0292B}" type="sibTrans" cxnId="{CF61B1CF-450E-4AF2-83CD-A0EBC6A7834C}">
      <dgm:prSet/>
      <dgm:spPr/>
      <dgm:t>
        <a:bodyPr/>
        <a:lstStyle/>
        <a:p>
          <a:endParaRPr lang="en-US"/>
        </a:p>
      </dgm:t>
    </dgm:pt>
    <dgm:pt modelId="{94E99F73-601B-453D-B36B-6CCC67D19CF5}">
      <dgm:prSet phldrT="[Text]" custT="1"/>
      <dgm:spPr/>
      <dgm:t>
        <a:bodyPr/>
        <a:lstStyle/>
        <a:p>
          <a:r>
            <a:rPr lang="fa-IR" sz="2000" dirty="0" smtClean="0"/>
            <a:t>تحلیل داده های کیفی</a:t>
          </a:r>
          <a:endParaRPr lang="en-US" sz="2000" dirty="0"/>
        </a:p>
      </dgm:t>
    </dgm:pt>
    <dgm:pt modelId="{F5923D7D-68FB-4656-8789-70BFC7EBFA2F}" type="parTrans" cxnId="{89C74A8C-D310-49E2-AB57-B3347B2FE654}">
      <dgm:prSet/>
      <dgm:spPr/>
      <dgm:t>
        <a:bodyPr/>
        <a:lstStyle/>
        <a:p>
          <a:endParaRPr lang="en-US"/>
        </a:p>
      </dgm:t>
    </dgm:pt>
    <dgm:pt modelId="{EEF82E1E-50AF-4CA9-A28A-6D217E52D666}" type="sibTrans" cxnId="{89C74A8C-D310-49E2-AB57-B3347B2FE654}">
      <dgm:prSet/>
      <dgm:spPr/>
      <dgm:t>
        <a:bodyPr/>
        <a:lstStyle/>
        <a:p>
          <a:endParaRPr lang="en-US"/>
        </a:p>
      </dgm:t>
    </dgm:pt>
    <dgm:pt modelId="{01D12F65-B6ED-4F0E-80DA-F1D62E50395F}">
      <dgm:prSet phldrT="[Text]"/>
      <dgm:spPr/>
      <dgm:t>
        <a:bodyPr/>
        <a:lstStyle/>
        <a:p>
          <a:r>
            <a:rPr lang="fa-IR" dirty="0" smtClean="0"/>
            <a:t>یافته های کیفی</a:t>
          </a:r>
          <a:endParaRPr lang="en-US" dirty="0"/>
        </a:p>
      </dgm:t>
    </dgm:pt>
    <dgm:pt modelId="{59F33E3D-9D27-4A65-ABFE-6E5FC2353B54}" type="parTrans" cxnId="{CB111FAA-6181-40CB-851D-DA6C7C08E669}">
      <dgm:prSet/>
      <dgm:spPr/>
      <dgm:t>
        <a:bodyPr/>
        <a:lstStyle/>
        <a:p>
          <a:endParaRPr lang="en-US"/>
        </a:p>
      </dgm:t>
    </dgm:pt>
    <dgm:pt modelId="{19D38014-5D9E-4825-80C7-8ED83D8ED4DC}" type="sibTrans" cxnId="{CB111FAA-6181-40CB-851D-DA6C7C08E669}">
      <dgm:prSet/>
      <dgm:spPr/>
      <dgm:t>
        <a:bodyPr/>
        <a:lstStyle/>
        <a:p>
          <a:endParaRPr lang="en-US"/>
        </a:p>
      </dgm:t>
    </dgm:pt>
    <dgm:pt modelId="{1854DCF1-7467-4314-BA34-9454374964FE}" type="pres">
      <dgm:prSet presAssocID="{C5535BB0-BA83-487A-B527-42CF35B76047}" presName="Name0" presStyleCnt="0">
        <dgm:presLayoutVars>
          <dgm:dir/>
          <dgm:resizeHandles val="exact"/>
        </dgm:presLayoutVars>
      </dgm:prSet>
      <dgm:spPr/>
    </dgm:pt>
    <dgm:pt modelId="{EA7622F9-65E3-4B30-B20E-39724430FA19}" type="pres">
      <dgm:prSet presAssocID="{FD650AAD-0C89-4FD0-B87D-2CA264F25501}" presName="node" presStyleLbl="node1" presStyleIdx="0" presStyleCnt="3">
        <dgm:presLayoutVars>
          <dgm:bulletEnabled val="1"/>
        </dgm:presLayoutVars>
      </dgm:prSet>
      <dgm:spPr/>
      <dgm:t>
        <a:bodyPr/>
        <a:lstStyle/>
        <a:p>
          <a:endParaRPr lang="en-US"/>
        </a:p>
      </dgm:t>
    </dgm:pt>
    <dgm:pt modelId="{7C973C19-2015-4F4B-A71E-2A939584E62A}" type="pres">
      <dgm:prSet presAssocID="{A8C30A85-16A8-4AB2-B19C-625F61F0292B}" presName="sibTrans" presStyleLbl="sibTrans2D1" presStyleIdx="0" presStyleCnt="2"/>
      <dgm:spPr/>
      <dgm:t>
        <a:bodyPr/>
        <a:lstStyle/>
        <a:p>
          <a:endParaRPr lang="en-US"/>
        </a:p>
      </dgm:t>
    </dgm:pt>
    <dgm:pt modelId="{8FACB792-BECE-4C6D-B551-8DB935D0D4EF}" type="pres">
      <dgm:prSet presAssocID="{A8C30A85-16A8-4AB2-B19C-625F61F0292B}" presName="connectorText" presStyleLbl="sibTrans2D1" presStyleIdx="0" presStyleCnt="2"/>
      <dgm:spPr/>
      <dgm:t>
        <a:bodyPr/>
        <a:lstStyle/>
        <a:p>
          <a:endParaRPr lang="en-US"/>
        </a:p>
      </dgm:t>
    </dgm:pt>
    <dgm:pt modelId="{65D76D3E-BD1C-40CD-9D5A-16453ED39240}" type="pres">
      <dgm:prSet presAssocID="{94E99F73-601B-453D-B36B-6CCC67D19CF5}" presName="node" presStyleLbl="node1" presStyleIdx="1" presStyleCnt="3">
        <dgm:presLayoutVars>
          <dgm:bulletEnabled val="1"/>
        </dgm:presLayoutVars>
      </dgm:prSet>
      <dgm:spPr/>
      <dgm:t>
        <a:bodyPr/>
        <a:lstStyle/>
        <a:p>
          <a:endParaRPr lang="en-US"/>
        </a:p>
      </dgm:t>
    </dgm:pt>
    <dgm:pt modelId="{92A341A6-B554-4687-A5E4-D57CB14885BC}" type="pres">
      <dgm:prSet presAssocID="{EEF82E1E-50AF-4CA9-A28A-6D217E52D666}" presName="sibTrans" presStyleLbl="sibTrans2D1" presStyleIdx="1" presStyleCnt="2"/>
      <dgm:spPr/>
      <dgm:t>
        <a:bodyPr/>
        <a:lstStyle/>
        <a:p>
          <a:endParaRPr lang="en-US"/>
        </a:p>
      </dgm:t>
    </dgm:pt>
    <dgm:pt modelId="{0ED8A784-4672-40EC-A2B0-2F7E93260DB9}" type="pres">
      <dgm:prSet presAssocID="{EEF82E1E-50AF-4CA9-A28A-6D217E52D666}" presName="connectorText" presStyleLbl="sibTrans2D1" presStyleIdx="1" presStyleCnt="2"/>
      <dgm:spPr/>
      <dgm:t>
        <a:bodyPr/>
        <a:lstStyle/>
        <a:p>
          <a:endParaRPr lang="en-US"/>
        </a:p>
      </dgm:t>
    </dgm:pt>
    <dgm:pt modelId="{0572A66F-C0C9-42C0-9CBF-05A721494713}" type="pres">
      <dgm:prSet presAssocID="{01D12F65-B6ED-4F0E-80DA-F1D62E50395F}" presName="node" presStyleLbl="node1" presStyleIdx="2" presStyleCnt="3">
        <dgm:presLayoutVars>
          <dgm:bulletEnabled val="1"/>
        </dgm:presLayoutVars>
      </dgm:prSet>
      <dgm:spPr/>
      <dgm:t>
        <a:bodyPr/>
        <a:lstStyle/>
        <a:p>
          <a:endParaRPr lang="en-US"/>
        </a:p>
      </dgm:t>
    </dgm:pt>
  </dgm:ptLst>
  <dgm:cxnLst>
    <dgm:cxn modelId="{CF61B1CF-450E-4AF2-83CD-A0EBC6A7834C}" srcId="{C5535BB0-BA83-487A-B527-42CF35B76047}" destId="{FD650AAD-0C89-4FD0-B87D-2CA264F25501}" srcOrd="0" destOrd="0" parTransId="{2896C579-A89B-47C7-8E40-472439C83E8E}" sibTransId="{A8C30A85-16A8-4AB2-B19C-625F61F0292B}"/>
    <dgm:cxn modelId="{009944ED-098A-4011-8828-FEBACFED267B}" type="presOf" srcId="{A8C30A85-16A8-4AB2-B19C-625F61F0292B}" destId="{7C973C19-2015-4F4B-A71E-2A939584E62A}" srcOrd="0" destOrd="0" presId="urn:microsoft.com/office/officeart/2005/8/layout/process1"/>
    <dgm:cxn modelId="{310F9AF5-BF10-40C4-ABF6-7048B39034E4}" type="presOf" srcId="{FD650AAD-0C89-4FD0-B87D-2CA264F25501}" destId="{EA7622F9-65E3-4B30-B20E-39724430FA19}" srcOrd="0" destOrd="0" presId="urn:microsoft.com/office/officeart/2005/8/layout/process1"/>
    <dgm:cxn modelId="{C57AC40D-205E-486E-9686-2D521ABFFEB4}" type="presOf" srcId="{01D12F65-B6ED-4F0E-80DA-F1D62E50395F}" destId="{0572A66F-C0C9-42C0-9CBF-05A721494713}" srcOrd="0" destOrd="0" presId="urn:microsoft.com/office/officeart/2005/8/layout/process1"/>
    <dgm:cxn modelId="{7961B974-EFC6-4CC4-93C1-61DC541C5A39}" type="presOf" srcId="{94E99F73-601B-453D-B36B-6CCC67D19CF5}" destId="{65D76D3E-BD1C-40CD-9D5A-16453ED39240}" srcOrd="0" destOrd="0" presId="urn:microsoft.com/office/officeart/2005/8/layout/process1"/>
    <dgm:cxn modelId="{5CF0135B-472D-4AB8-B4F8-A46818FB3209}" type="presOf" srcId="{C5535BB0-BA83-487A-B527-42CF35B76047}" destId="{1854DCF1-7467-4314-BA34-9454374964FE}" srcOrd="0" destOrd="0" presId="urn:microsoft.com/office/officeart/2005/8/layout/process1"/>
    <dgm:cxn modelId="{151A017D-55D4-440D-A9E0-AA05D8AB7292}" type="presOf" srcId="{EEF82E1E-50AF-4CA9-A28A-6D217E52D666}" destId="{0ED8A784-4672-40EC-A2B0-2F7E93260DB9}" srcOrd="1" destOrd="0" presId="urn:microsoft.com/office/officeart/2005/8/layout/process1"/>
    <dgm:cxn modelId="{CB111FAA-6181-40CB-851D-DA6C7C08E669}" srcId="{C5535BB0-BA83-487A-B527-42CF35B76047}" destId="{01D12F65-B6ED-4F0E-80DA-F1D62E50395F}" srcOrd="2" destOrd="0" parTransId="{59F33E3D-9D27-4A65-ABFE-6E5FC2353B54}" sibTransId="{19D38014-5D9E-4825-80C7-8ED83D8ED4DC}"/>
    <dgm:cxn modelId="{89C74A8C-D310-49E2-AB57-B3347B2FE654}" srcId="{C5535BB0-BA83-487A-B527-42CF35B76047}" destId="{94E99F73-601B-453D-B36B-6CCC67D19CF5}" srcOrd="1" destOrd="0" parTransId="{F5923D7D-68FB-4656-8789-70BFC7EBFA2F}" sibTransId="{EEF82E1E-50AF-4CA9-A28A-6D217E52D666}"/>
    <dgm:cxn modelId="{D7685774-D23C-47F0-BD54-7264625523D9}" type="presOf" srcId="{EEF82E1E-50AF-4CA9-A28A-6D217E52D666}" destId="{92A341A6-B554-4687-A5E4-D57CB14885BC}" srcOrd="0" destOrd="0" presId="urn:microsoft.com/office/officeart/2005/8/layout/process1"/>
    <dgm:cxn modelId="{293A5A2E-F48A-48DB-9D04-84D7F9E99306}" type="presOf" srcId="{A8C30A85-16A8-4AB2-B19C-625F61F0292B}" destId="{8FACB792-BECE-4C6D-B551-8DB935D0D4EF}" srcOrd="1" destOrd="0" presId="urn:microsoft.com/office/officeart/2005/8/layout/process1"/>
    <dgm:cxn modelId="{774191E1-C66F-4F68-8BD8-D5E103CB67B9}" type="presParOf" srcId="{1854DCF1-7467-4314-BA34-9454374964FE}" destId="{EA7622F9-65E3-4B30-B20E-39724430FA19}" srcOrd="0" destOrd="0" presId="urn:microsoft.com/office/officeart/2005/8/layout/process1"/>
    <dgm:cxn modelId="{4A8A6E25-DEE9-420E-ACA0-51150C5C48AD}" type="presParOf" srcId="{1854DCF1-7467-4314-BA34-9454374964FE}" destId="{7C973C19-2015-4F4B-A71E-2A939584E62A}" srcOrd="1" destOrd="0" presId="urn:microsoft.com/office/officeart/2005/8/layout/process1"/>
    <dgm:cxn modelId="{6AC3A1FE-52EC-4595-BB81-345E975C4BD5}" type="presParOf" srcId="{7C973C19-2015-4F4B-A71E-2A939584E62A}" destId="{8FACB792-BECE-4C6D-B551-8DB935D0D4EF}" srcOrd="0" destOrd="0" presId="urn:microsoft.com/office/officeart/2005/8/layout/process1"/>
    <dgm:cxn modelId="{66DBAD02-B079-4CAA-A85B-B3B97B56B1CE}" type="presParOf" srcId="{1854DCF1-7467-4314-BA34-9454374964FE}" destId="{65D76D3E-BD1C-40CD-9D5A-16453ED39240}" srcOrd="2" destOrd="0" presId="urn:microsoft.com/office/officeart/2005/8/layout/process1"/>
    <dgm:cxn modelId="{8E74C874-869B-4022-9912-5EA0260602A4}" type="presParOf" srcId="{1854DCF1-7467-4314-BA34-9454374964FE}" destId="{92A341A6-B554-4687-A5E4-D57CB14885BC}" srcOrd="3" destOrd="0" presId="urn:microsoft.com/office/officeart/2005/8/layout/process1"/>
    <dgm:cxn modelId="{78AF8EA0-8CA5-4364-8CF8-F7E2433AA07E}" type="presParOf" srcId="{92A341A6-B554-4687-A5E4-D57CB14885BC}" destId="{0ED8A784-4672-40EC-A2B0-2F7E93260DB9}" srcOrd="0" destOrd="0" presId="urn:microsoft.com/office/officeart/2005/8/layout/process1"/>
    <dgm:cxn modelId="{ECDDADD3-F3CE-4878-823A-A4DD76C9418E}" type="presParOf" srcId="{1854DCF1-7467-4314-BA34-9454374964FE}" destId="{0572A66F-C0C9-42C0-9CBF-05A721494713}" srcOrd="4" destOrd="0" presId="urn:microsoft.com/office/officeart/2005/8/layout/process1"/>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10793F0-780E-4B66-8FCC-42AEB929017B}" type="doc">
      <dgm:prSet loTypeId="urn:microsoft.com/office/officeart/2005/8/layout/process1" loCatId="process" qsTypeId="urn:microsoft.com/office/officeart/2005/8/quickstyle/simple1" qsCatId="simple" csTypeId="urn:microsoft.com/office/officeart/2005/8/colors/accent1_2" csCatId="accent1" phldr="1"/>
      <dgm:spPr/>
    </dgm:pt>
    <dgm:pt modelId="{14CF4552-616F-49A7-B50B-781DE1E78D29}">
      <dgm:prSet phldrT="[Text]"/>
      <dgm:spPr/>
      <dgm:t>
        <a:bodyPr/>
        <a:lstStyle/>
        <a:p>
          <a:r>
            <a:rPr lang="fa-IR" dirty="0" smtClean="0"/>
            <a:t>رواسازی یافته های کمی با یافته های کیفی</a:t>
          </a:r>
          <a:endParaRPr lang="en-US" dirty="0"/>
        </a:p>
      </dgm:t>
    </dgm:pt>
    <dgm:pt modelId="{204A7FC2-BFB4-4BDA-9D8C-ECCE49B70EAB}" type="parTrans" cxnId="{CBD3F6AF-C1DF-49AA-819F-72E23CB86557}">
      <dgm:prSet/>
      <dgm:spPr/>
      <dgm:t>
        <a:bodyPr/>
        <a:lstStyle/>
        <a:p>
          <a:endParaRPr lang="en-US"/>
        </a:p>
      </dgm:t>
    </dgm:pt>
    <dgm:pt modelId="{990BF34C-FF5A-430D-A4C4-E3FA1F6E68B4}" type="sibTrans" cxnId="{CBD3F6AF-C1DF-49AA-819F-72E23CB86557}">
      <dgm:prSet/>
      <dgm:spPr/>
      <dgm:t>
        <a:bodyPr/>
        <a:lstStyle/>
        <a:p>
          <a:endParaRPr lang="en-US"/>
        </a:p>
      </dgm:t>
    </dgm:pt>
    <dgm:pt modelId="{F81BEC77-DA2D-44E0-B5E6-3FD257AA3E41}">
      <dgm:prSet phldrT="[Text]"/>
      <dgm:spPr/>
      <dgm:t>
        <a:bodyPr/>
        <a:lstStyle/>
        <a:p>
          <a:r>
            <a:rPr lang="fa-IR" dirty="0" smtClean="0"/>
            <a:t>تفسیر </a:t>
          </a:r>
        </a:p>
        <a:p>
          <a:r>
            <a:rPr lang="fa-IR" dirty="0" smtClean="0"/>
            <a:t>کمی + کیفی</a:t>
          </a:r>
          <a:endParaRPr lang="en-US" dirty="0"/>
        </a:p>
      </dgm:t>
    </dgm:pt>
    <dgm:pt modelId="{A10D02E0-D364-4BB6-BE03-8AEAF22B6B95}" type="parTrans" cxnId="{EBC243B4-80AD-40D0-ADCB-6F0AFD940B0A}">
      <dgm:prSet/>
      <dgm:spPr/>
      <dgm:t>
        <a:bodyPr/>
        <a:lstStyle/>
        <a:p>
          <a:endParaRPr lang="en-US"/>
        </a:p>
      </dgm:t>
    </dgm:pt>
    <dgm:pt modelId="{3F1D7977-92DB-4ED6-A273-46763B4F7653}" type="sibTrans" cxnId="{EBC243B4-80AD-40D0-ADCB-6F0AFD940B0A}">
      <dgm:prSet/>
      <dgm:spPr/>
      <dgm:t>
        <a:bodyPr/>
        <a:lstStyle/>
        <a:p>
          <a:endParaRPr lang="en-US"/>
        </a:p>
      </dgm:t>
    </dgm:pt>
    <dgm:pt modelId="{D18135F7-8F50-4F58-B107-E3410C1E2A78}" type="pres">
      <dgm:prSet presAssocID="{E10793F0-780E-4B66-8FCC-42AEB929017B}" presName="Name0" presStyleCnt="0">
        <dgm:presLayoutVars>
          <dgm:dir/>
          <dgm:resizeHandles val="exact"/>
        </dgm:presLayoutVars>
      </dgm:prSet>
      <dgm:spPr/>
    </dgm:pt>
    <dgm:pt modelId="{B317E1C1-2FA1-4520-852A-2B45916BADF3}" type="pres">
      <dgm:prSet presAssocID="{14CF4552-616F-49A7-B50B-781DE1E78D29}" presName="node" presStyleLbl="node1" presStyleIdx="0" presStyleCnt="2">
        <dgm:presLayoutVars>
          <dgm:bulletEnabled val="1"/>
        </dgm:presLayoutVars>
      </dgm:prSet>
      <dgm:spPr/>
      <dgm:t>
        <a:bodyPr/>
        <a:lstStyle/>
        <a:p>
          <a:endParaRPr lang="en-US"/>
        </a:p>
      </dgm:t>
    </dgm:pt>
    <dgm:pt modelId="{97C4A6A7-13A6-44EE-A135-489BCFDB948B}" type="pres">
      <dgm:prSet presAssocID="{990BF34C-FF5A-430D-A4C4-E3FA1F6E68B4}" presName="sibTrans" presStyleLbl="sibTrans2D1" presStyleIdx="0" presStyleCnt="1"/>
      <dgm:spPr/>
      <dgm:t>
        <a:bodyPr/>
        <a:lstStyle/>
        <a:p>
          <a:endParaRPr lang="en-US"/>
        </a:p>
      </dgm:t>
    </dgm:pt>
    <dgm:pt modelId="{E5849333-7D14-432B-8BA4-DB25AFCEC5CC}" type="pres">
      <dgm:prSet presAssocID="{990BF34C-FF5A-430D-A4C4-E3FA1F6E68B4}" presName="connectorText" presStyleLbl="sibTrans2D1" presStyleIdx="0" presStyleCnt="1"/>
      <dgm:spPr/>
      <dgm:t>
        <a:bodyPr/>
        <a:lstStyle/>
        <a:p>
          <a:endParaRPr lang="en-US"/>
        </a:p>
      </dgm:t>
    </dgm:pt>
    <dgm:pt modelId="{B8F922AC-EB4C-4305-8F01-B6007418B623}" type="pres">
      <dgm:prSet presAssocID="{F81BEC77-DA2D-44E0-B5E6-3FD257AA3E41}" presName="node" presStyleLbl="node1" presStyleIdx="1" presStyleCnt="2">
        <dgm:presLayoutVars>
          <dgm:bulletEnabled val="1"/>
        </dgm:presLayoutVars>
      </dgm:prSet>
      <dgm:spPr/>
      <dgm:t>
        <a:bodyPr/>
        <a:lstStyle/>
        <a:p>
          <a:endParaRPr lang="en-US"/>
        </a:p>
      </dgm:t>
    </dgm:pt>
  </dgm:ptLst>
  <dgm:cxnLst>
    <dgm:cxn modelId="{CAAA11D3-0DB2-4BA3-8564-C644248DF591}" type="presOf" srcId="{990BF34C-FF5A-430D-A4C4-E3FA1F6E68B4}" destId="{97C4A6A7-13A6-44EE-A135-489BCFDB948B}" srcOrd="0" destOrd="0" presId="urn:microsoft.com/office/officeart/2005/8/layout/process1"/>
    <dgm:cxn modelId="{B3A4EB47-71E1-4CCA-A68C-3ED913CA9D7D}" type="presOf" srcId="{14CF4552-616F-49A7-B50B-781DE1E78D29}" destId="{B317E1C1-2FA1-4520-852A-2B45916BADF3}" srcOrd="0" destOrd="0" presId="urn:microsoft.com/office/officeart/2005/8/layout/process1"/>
    <dgm:cxn modelId="{EBC243B4-80AD-40D0-ADCB-6F0AFD940B0A}" srcId="{E10793F0-780E-4B66-8FCC-42AEB929017B}" destId="{F81BEC77-DA2D-44E0-B5E6-3FD257AA3E41}" srcOrd="1" destOrd="0" parTransId="{A10D02E0-D364-4BB6-BE03-8AEAF22B6B95}" sibTransId="{3F1D7977-92DB-4ED6-A273-46763B4F7653}"/>
    <dgm:cxn modelId="{3F6338C4-6F4C-48E0-915D-3A774AC8B3F7}" type="presOf" srcId="{E10793F0-780E-4B66-8FCC-42AEB929017B}" destId="{D18135F7-8F50-4F58-B107-E3410C1E2A78}" srcOrd="0" destOrd="0" presId="urn:microsoft.com/office/officeart/2005/8/layout/process1"/>
    <dgm:cxn modelId="{CBD3F6AF-C1DF-49AA-819F-72E23CB86557}" srcId="{E10793F0-780E-4B66-8FCC-42AEB929017B}" destId="{14CF4552-616F-49A7-B50B-781DE1E78D29}" srcOrd="0" destOrd="0" parTransId="{204A7FC2-BFB4-4BDA-9D8C-ECCE49B70EAB}" sibTransId="{990BF34C-FF5A-430D-A4C4-E3FA1F6E68B4}"/>
    <dgm:cxn modelId="{18D3F0C4-0FCE-4944-A14B-9BE491B745A6}" type="presOf" srcId="{990BF34C-FF5A-430D-A4C4-E3FA1F6E68B4}" destId="{E5849333-7D14-432B-8BA4-DB25AFCEC5CC}" srcOrd="1" destOrd="0" presId="urn:microsoft.com/office/officeart/2005/8/layout/process1"/>
    <dgm:cxn modelId="{8E52FEF9-B8C0-4F0D-A586-DDDE4DDCD9E1}" type="presOf" srcId="{F81BEC77-DA2D-44E0-B5E6-3FD257AA3E41}" destId="{B8F922AC-EB4C-4305-8F01-B6007418B623}" srcOrd="0" destOrd="0" presId="urn:microsoft.com/office/officeart/2005/8/layout/process1"/>
    <dgm:cxn modelId="{D6272E45-7150-4754-8775-9A883C91CAA9}" type="presParOf" srcId="{D18135F7-8F50-4F58-B107-E3410C1E2A78}" destId="{B317E1C1-2FA1-4520-852A-2B45916BADF3}" srcOrd="0" destOrd="0" presId="urn:microsoft.com/office/officeart/2005/8/layout/process1"/>
    <dgm:cxn modelId="{8E039998-AB29-4BF1-B41C-D6E741904CCF}" type="presParOf" srcId="{D18135F7-8F50-4F58-B107-E3410C1E2A78}" destId="{97C4A6A7-13A6-44EE-A135-489BCFDB948B}" srcOrd="1" destOrd="0" presId="urn:microsoft.com/office/officeart/2005/8/layout/process1"/>
    <dgm:cxn modelId="{FE7729F8-82E7-4A40-8536-01BF54F96F40}" type="presParOf" srcId="{97C4A6A7-13A6-44EE-A135-489BCFDB948B}" destId="{E5849333-7D14-432B-8BA4-DB25AFCEC5CC}" srcOrd="0" destOrd="0" presId="urn:microsoft.com/office/officeart/2005/8/layout/process1"/>
    <dgm:cxn modelId="{A10C14DB-6697-4C20-800F-98CC7DE03C5D}" type="presParOf" srcId="{D18135F7-8F50-4F58-B107-E3410C1E2A78}" destId="{B8F922AC-EB4C-4305-8F01-B6007418B623}" srcOrd="2"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4321" y="564434"/>
          <a:ext cx="1291657" cy="7749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t>جمع آوری داده های کمی</a:t>
          </a:r>
          <a:endParaRPr lang="en-US" sz="1900" kern="1200" dirty="0"/>
        </a:p>
      </dsp:txBody>
      <dsp:txXfrm>
        <a:off x="27020" y="587133"/>
        <a:ext cx="1246259" cy="729596"/>
      </dsp:txXfrm>
    </dsp:sp>
    <dsp:sp modelId="{7C973C19-2015-4F4B-A71E-2A939584E62A}">
      <dsp:nvSpPr>
        <dsp:cNvPr id="0" name=""/>
        <dsp:cNvSpPr/>
      </dsp:nvSpPr>
      <dsp:spPr>
        <a:xfrm>
          <a:off x="1425144" y="791765"/>
          <a:ext cx="273831" cy="3203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425144" y="855831"/>
        <a:ext cx="191682" cy="192199"/>
      </dsp:txXfrm>
    </dsp:sp>
    <dsp:sp modelId="{65D76D3E-BD1C-40CD-9D5A-16453ED39240}">
      <dsp:nvSpPr>
        <dsp:cNvPr id="0" name=""/>
        <dsp:cNvSpPr/>
      </dsp:nvSpPr>
      <dsp:spPr>
        <a:xfrm>
          <a:off x="1812641" y="564434"/>
          <a:ext cx="1291657" cy="7749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تحلیل داده های کمی</a:t>
          </a:r>
          <a:endParaRPr lang="en-US" sz="2000" kern="1200" dirty="0"/>
        </a:p>
      </dsp:txBody>
      <dsp:txXfrm>
        <a:off x="1835340" y="587133"/>
        <a:ext cx="1246259" cy="729596"/>
      </dsp:txXfrm>
    </dsp:sp>
    <dsp:sp modelId="{92A341A6-B554-4687-A5E4-D57CB14885BC}">
      <dsp:nvSpPr>
        <dsp:cNvPr id="0" name=""/>
        <dsp:cNvSpPr/>
      </dsp:nvSpPr>
      <dsp:spPr>
        <a:xfrm>
          <a:off x="3233464" y="791765"/>
          <a:ext cx="273831" cy="3203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233464" y="855831"/>
        <a:ext cx="191682" cy="192199"/>
      </dsp:txXfrm>
    </dsp:sp>
    <dsp:sp modelId="{0572A66F-C0C9-42C0-9CBF-05A721494713}">
      <dsp:nvSpPr>
        <dsp:cNvPr id="0" name=""/>
        <dsp:cNvSpPr/>
      </dsp:nvSpPr>
      <dsp:spPr>
        <a:xfrm>
          <a:off x="3620962" y="564434"/>
          <a:ext cx="1291657" cy="774994"/>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fa-IR" sz="1900" kern="1200" dirty="0" smtClean="0"/>
            <a:t>یافته های کمی</a:t>
          </a:r>
          <a:endParaRPr lang="en-US" sz="1900" kern="1200" dirty="0"/>
        </a:p>
      </dsp:txBody>
      <dsp:txXfrm>
        <a:off x="3643661" y="587133"/>
        <a:ext cx="1246259" cy="7295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4262" y="675512"/>
          <a:ext cx="1273963" cy="7643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جمع آوری  داده های کیفی</a:t>
          </a:r>
          <a:endParaRPr lang="en-US" sz="1800" kern="1200" dirty="0"/>
        </a:p>
      </dsp:txBody>
      <dsp:txXfrm>
        <a:off x="26650" y="697900"/>
        <a:ext cx="1229187" cy="719602"/>
      </dsp:txXfrm>
    </dsp:sp>
    <dsp:sp modelId="{7C973C19-2015-4F4B-A71E-2A939584E62A}">
      <dsp:nvSpPr>
        <dsp:cNvPr id="0" name=""/>
        <dsp:cNvSpPr/>
      </dsp:nvSpPr>
      <dsp:spPr>
        <a:xfrm>
          <a:off x="1405622" y="899730"/>
          <a:ext cx="270080" cy="3159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1405622" y="962918"/>
        <a:ext cx="189056" cy="189566"/>
      </dsp:txXfrm>
    </dsp:sp>
    <dsp:sp modelId="{65D76D3E-BD1C-40CD-9D5A-16453ED39240}">
      <dsp:nvSpPr>
        <dsp:cNvPr id="0" name=""/>
        <dsp:cNvSpPr/>
      </dsp:nvSpPr>
      <dsp:spPr>
        <a:xfrm>
          <a:off x="1787811" y="675512"/>
          <a:ext cx="1273963" cy="7643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تحلیل داده های کیفی</a:t>
          </a:r>
          <a:endParaRPr lang="en-US" sz="2000" kern="1200" dirty="0"/>
        </a:p>
      </dsp:txBody>
      <dsp:txXfrm>
        <a:off x="1810199" y="697900"/>
        <a:ext cx="1229187" cy="719602"/>
      </dsp:txXfrm>
    </dsp:sp>
    <dsp:sp modelId="{92A341A6-B554-4687-A5E4-D57CB14885BC}">
      <dsp:nvSpPr>
        <dsp:cNvPr id="0" name=""/>
        <dsp:cNvSpPr/>
      </dsp:nvSpPr>
      <dsp:spPr>
        <a:xfrm>
          <a:off x="3189171" y="899730"/>
          <a:ext cx="270080" cy="31594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a:p>
      </dsp:txBody>
      <dsp:txXfrm>
        <a:off x="3189171" y="962918"/>
        <a:ext cx="189056" cy="189566"/>
      </dsp:txXfrm>
    </dsp:sp>
    <dsp:sp modelId="{0572A66F-C0C9-42C0-9CBF-05A721494713}">
      <dsp:nvSpPr>
        <dsp:cNvPr id="0" name=""/>
        <dsp:cNvSpPr/>
      </dsp:nvSpPr>
      <dsp:spPr>
        <a:xfrm>
          <a:off x="3571360" y="675512"/>
          <a:ext cx="1273963" cy="7643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یافته های کیفی</a:t>
          </a:r>
          <a:endParaRPr lang="en-US" sz="1800" kern="1200" dirty="0"/>
        </a:p>
      </dsp:txBody>
      <dsp:txXfrm>
        <a:off x="3593748" y="697900"/>
        <a:ext cx="1229187" cy="7196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17E1C1-2FA1-4520-852A-2B45916BADF3}">
      <dsp:nvSpPr>
        <dsp:cNvPr id="0" name=""/>
        <dsp:cNvSpPr/>
      </dsp:nvSpPr>
      <dsp:spPr>
        <a:xfrm>
          <a:off x="486" y="399800"/>
          <a:ext cx="1037989" cy="6811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مقایسه و مقابله </a:t>
          </a:r>
          <a:endParaRPr lang="en-US" sz="1800" kern="1200" dirty="0"/>
        </a:p>
      </dsp:txBody>
      <dsp:txXfrm>
        <a:off x="20437" y="419751"/>
        <a:ext cx="998087" cy="641278"/>
      </dsp:txXfrm>
    </dsp:sp>
    <dsp:sp modelId="{97C4A6A7-13A6-44EE-A135-489BCFDB948B}">
      <dsp:nvSpPr>
        <dsp:cNvPr id="0" name=""/>
        <dsp:cNvSpPr/>
      </dsp:nvSpPr>
      <dsp:spPr>
        <a:xfrm>
          <a:off x="1142275" y="611680"/>
          <a:ext cx="220053" cy="25742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a:off x="1142275" y="663164"/>
        <a:ext cx="154037" cy="154453"/>
      </dsp:txXfrm>
    </dsp:sp>
    <dsp:sp modelId="{B8F922AC-EB4C-4305-8F01-B6007418B623}">
      <dsp:nvSpPr>
        <dsp:cNvPr id="0" name=""/>
        <dsp:cNvSpPr/>
      </dsp:nvSpPr>
      <dsp:spPr>
        <a:xfrm>
          <a:off x="1453671" y="399800"/>
          <a:ext cx="1037989" cy="68118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تفسیر کمی + کیفی</a:t>
          </a:r>
          <a:endParaRPr lang="en-US" sz="1800" kern="1200" dirty="0"/>
        </a:p>
      </dsp:txBody>
      <dsp:txXfrm>
        <a:off x="1473622" y="419751"/>
        <a:ext cx="998087" cy="6412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1318" y="104678"/>
          <a:ext cx="1247860" cy="18480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fa-IR" sz="2700" kern="1200" dirty="0" smtClean="0"/>
            <a:t>جمع آوری داده های کمی</a:t>
          </a:r>
          <a:endParaRPr lang="en-US" sz="2700" kern="1200" dirty="0"/>
        </a:p>
      </dsp:txBody>
      <dsp:txXfrm>
        <a:off x="37867" y="141227"/>
        <a:ext cx="1174762" cy="1774945"/>
      </dsp:txXfrm>
    </dsp:sp>
    <dsp:sp modelId="{7C973C19-2015-4F4B-A71E-2A939584E62A}">
      <dsp:nvSpPr>
        <dsp:cNvPr id="0" name=""/>
        <dsp:cNvSpPr/>
      </dsp:nvSpPr>
      <dsp:spPr>
        <a:xfrm>
          <a:off x="1557186" y="646771"/>
          <a:ext cx="652975" cy="76385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1557186" y="799542"/>
        <a:ext cx="457083" cy="458315"/>
      </dsp:txXfrm>
    </dsp:sp>
    <dsp:sp modelId="{0572A66F-C0C9-42C0-9CBF-05A721494713}">
      <dsp:nvSpPr>
        <dsp:cNvPr id="0" name=""/>
        <dsp:cNvSpPr/>
      </dsp:nvSpPr>
      <dsp:spPr>
        <a:xfrm>
          <a:off x="2481208" y="104678"/>
          <a:ext cx="3080072" cy="184804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fa-IR" sz="2700" kern="1200" dirty="0" smtClean="0"/>
            <a:t>تحلیل داده های کمی</a:t>
          </a:r>
          <a:endParaRPr lang="en-US" sz="2700" kern="1200" dirty="0"/>
        </a:p>
      </dsp:txBody>
      <dsp:txXfrm>
        <a:off x="2535335" y="158805"/>
        <a:ext cx="2971818" cy="173978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4822" y="710624"/>
          <a:ext cx="1441251" cy="8647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a-IR" sz="2100" kern="1200" dirty="0" smtClean="0"/>
            <a:t>جمع آوری  داده های کیفی</a:t>
          </a:r>
          <a:endParaRPr lang="en-US" sz="2100" kern="1200" dirty="0"/>
        </a:p>
      </dsp:txBody>
      <dsp:txXfrm>
        <a:off x="30150" y="735952"/>
        <a:ext cx="1390595" cy="814094"/>
      </dsp:txXfrm>
    </dsp:sp>
    <dsp:sp modelId="{7C973C19-2015-4F4B-A71E-2A939584E62A}">
      <dsp:nvSpPr>
        <dsp:cNvPr id="0" name=""/>
        <dsp:cNvSpPr/>
      </dsp:nvSpPr>
      <dsp:spPr>
        <a:xfrm>
          <a:off x="1590198" y="964284"/>
          <a:ext cx="305545" cy="3574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590198" y="1035770"/>
        <a:ext cx="213882" cy="214458"/>
      </dsp:txXfrm>
    </dsp:sp>
    <dsp:sp modelId="{65D76D3E-BD1C-40CD-9D5A-16453ED39240}">
      <dsp:nvSpPr>
        <dsp:cNvPr id="0" name=""/>
        <dsp:cNvSpPr/>
      </dsp:nvSpPr>
      <dsp:spPr>
        <a:xfrm>
          <a:off x="2022574" y="710624"/>
          <a:ext cx="1441251" cy="8647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تحلیل داده های کیفی</a:t>
          </a:r>
          <a:endParaRPr lang="en-US" sz="2000" kern="1200" dirty="0"/>
        </a:p>
      </dsp:txBody>
      <dsp:txXfrm>
        <a:off x="2047902" y="735952"/>
        <a:ext cx="1390595" cy="814094"/>
      </dsp:txXfrm>
    </dsp:sp>
    <dsp:sp modelId="{92A341A6-B554-4687-A5E4-D57CB14885BC}">
      <dsp:nvSpPr>
        <dsp:cNvPr id="0" name=""/>
        <dsp:cNvSpPr/>
      </dsp:nvSpPr>
      <dsp:spPr>
        <a:xfrm>
          <a:off x="3607950" y="964284"/>
          <a:ext cx="305545" cy="35743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3607950" y="1035770"/>
        <a:ext cx="213882" cy="214458"/>
      </dsp:txXfrm>
    </dsp:sp>
    <dsp:sp modelId="{0572A66F-C0C9-42C0-9CBF-05A721494713}">
      <dsp:nvSpPr>
        <dsp:cNvPr id="0" name=""/>
        <dsp:cNvSpPr/>
      </dsp:nvSpPr>
      <dsp:spPr>
        <a:xfrm>
          <a:off x="4040326" y="710624"/>
          <a:ext cx="1441251" cy="86475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fa-IR" sz="2100" kern="1200" dirty="0" smtClean="0"/>
            <a:t>تبدیل داده های کیفی به کمی </a:t>
          </a:r>
          <a:endParaRPr lang="en-US" sz="2100" kern="1200" dirty="0"/>
        </a:p>
      </dsp:txBody>
      <dsp:txXfrm>
        <a:off x="4065654" y="735952"/>
        <a:ext cx="1390595" cy="8140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17E1C1-2FA1-4520-852A-2B45916BADF3}">
      <dsp:nvSpPr>
        <dsp:cNvPr id="0" name=""/>
        <dsp:cNvSpPr/>
      </dsp:nvSpPr>
      <dsp:spPr>
        <a:xfrm>
          <a:off x="550" y="216624"/>
          <a:ext cx="1174291" cy="11669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مقایسه و مرتبط کردن دو مجموعه داده کمی  </a:t>
          </a:r>
          <a:endParaRPr lang="en-US" sz="1800" kern="1200" dirty="0"/>
        </a:p>
      </dsp:txBody>
      <dsp:txXfrm>
        <a:off x="34729" y="250803"/>
        <a:ext cx="1105933" cy="1098593"/>
      </dsp:txXfrm>
    </dsp:sp>
    <dsp:sp modelId="{97C4A6A7-13A6-44EE-A135-489BCFDB948B}">
      <dsp:nvSpPr>
        <dsp:cNvPr id="0" name=""/>
        <dsp:cNvSpPr/>
      </dsp:nvSpPr>
      <dsp:spPr>
        <a:xfrm>
          <a:off x="1292270" y="654487"/>
          <a:ext cx="248949" cy="291224"/>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292270" y="712732"/>
        <a:ext cx="174264" cy="174734"/>
      </dsp:txXfrm>
    </dsp:sp>
    <dsp:sp modelId="{B8F922AC-EB4C-4305-8F01-B6007418B623}">
      <dsp:nvSpPr>
        <dsp:cNvPr id="0" name=""/>
        <dsp:cNvSpPr/>
      </dsp:nvSpPr>
      <dsp:spPr>
        <a:xfrm>
          <a:off x="1644558" y="216624"/>
          <a:ext cx="1174291" cy="116695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تفسیر کمی + کیفی</a:t>
          </a:r>
          <a:endParaRPr lang="en-US" sz="1800" kern="1200" dirty="0"/>
        </a:p>
      </dsp:txBody>
      <dsp:txXfrm>
        <a:off x="1678737" y="250803"/>
        <a:ext cx="1105933" cy="109859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4015" y="304879"/>
          <a:ext cx="1200328" cy="1294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جمع آوری داده های کمی </a:t>
          </a:r>
        </a:p>
        <a:p>
          <a:pPr lvl="0" algn="ctr" defTabSz="800100">
            <a:lnSpc>
              <a:spcPct val="90000"/>
            </a:lnSpc>
            <a:spcBef>
              <a:spcPct val="0"/>
            </a:spcBef>
            <a:spcAft>
              <a:spcPct val="35000"/>
            </a:spcAft>
          </a:pPr>
          <a:r>
            <a:rPr lang="fa-IR" sz="1800" kern="1200" dirty="0" smtClean="0"/>
            <a:t>( پیمایشی)</a:t>
          </a:r>
          <a:endParaRPr lang="en-US" sz="1800" kern="1200" dirty="0"/>
        </a:p>
      </dsp:txBody>
      <dsp:txXfrm>
        <a:off x="39171" y="340035"/>
        <a:ext cx="1130016" cy="1223791"/>
      </dsp:txXfrm>
    </dsp:sp>
    <dsp:sp modelId="{7C973C19-2015-4F4B-A71E-2A939584E62A}">
      <dsp:nvSpPr>
        <dsp:cNvPr id="0" name=""/>
        <dsp:cNvSpPr/>
      </dsp:nvSpPr>
      <dsp:spPr>
        <a:xfrm>
          <a:off x="1324376" y="803090"/>
          <a:ext cx="254469" cy="2976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324376" y="862626"/>
        <a:ext cx="178128" cy="178609"/>
      </dsp:txXfrm>
    </dsp:sp>
    <dsp:sp modelId="{65D76D3E-BD1C-40CD-9D5A-16453ED39240}">
      <dsp:nvSpPr>
        <dsp:cNvPr id="0" name=""/>
        <dsp:cNvSpPr/>
      </dsp:nvSpPr>
      <dsp:spPr>
        <a:xfrm>
          <a:off x="1684475" y="304879"/>
          <a:ext cx="1200328" cy="1294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تحلیل داده های کمی</a:t>
          </a:r>
          <a:endParaRPr lang="en-US" sz="2000" kern="1200" dirty="0"/>
        </a:p>
      </dsp:txBody>
      <dsp:txXfrm>
        <a:off x="1719631" y="340035"/>
        <a:ext cx="1130016" cy="1223791"/>
      </dsp:txXfrm>
    </dsp:sp>
    <dsp:sp modelId="{92A341A6-B554-4687-A5E4-D57CB14885BC}">
      <dsp:nvSpPr>
        <dsp:cNvPr id="0" name=""/>
        <dsp:cNvSpPr/>
      </dsp:nvSpPr>
      <dsp:spPr>
        <a:xfrm>
          <a:off x="3004836" y="803090"/>
          <a:ext cx="254469" cy="29768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3004836" y="862626"/>
        <a:ext cx="178128" cy="178609"/>
      </dsp:txXfrm>
    </dsp:sp>
    <dsp:sp modelId="{0572A66F-C0C9-42C0-9CBF-05A721494713}">
      <dsp:nvSpPr>
        <dsp:cNvPr id="0" name=""/>
        <dsp:cNvSpPr/>
      </dsp:nvSpPr>
      <dsp:spPr>
        <a:xfrm>
          <a:off x="3364934" y="304879"/>
          <a:ext cx="1200328" cy="129410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یافته های کمی</a:t>
          </a:r>
          <a:endParaRPr lang="en-US" sz="1800" kern="1200" dirty="0"/>
        </a:p>
      </dsp:txBody>
      <dsp:txXfrm>
        <a:off x="3400090" y="340035"/>
        <a:ext cx="1130016" cy="1223791"/>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7622F9-65E3-4B30-B20E-39724430FA19}">
      <dsp:nvSpPr>
        <dsp:cNvPr id="0" name=""/>
        <dsp:cNvSpPr/>
      </dsp:nvSpPr>
      <dsp:spPr>
        <a:xfrm>
          <a:off x="3960" y="369568"/>
          <a:ext cx="1183885" cy="13762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b="1" kern="1200" dirty="0" smtClean="0"/>
            <a:t>جمع آوری </a:t>
          </a:r>
        </a:p>
        <a:p>
          <a:pPr lvl="0" algn="ctr" defTabSz="800100">
            <a:lnSpc>
              <a:spcPct val="90000"/>
            </a:lnSpc>
            <a:spcBef>
              <a:spcPct val="0"/>
            </a:spcBef>
            <a:spcAft>
              <a:spcPct val="35000"/>
            </a:spcAft>
          </a:pPr>
          <a:r>
            <a:rPr lang="fa-IR" sz="1800" b="1" kern="1200" dirty="0" smtClean="0"/>
            <a:t> داده های کیفی </a:t>
          </a:r>
        </a:p>
        <a:p>
          <a:pPr lvl="0" algn="ctr" defTabSz="800100">
            <a:lnSpc>
              <a:spcPct val="90000"/>
            </a:lnSpc>
            <a:spcBef>
              <a:spcPct val="0"/>
            </a:spcBef>
            <a:spcAft>
              <a:spcPct val="35000"/>
            </a:spcAft>
          </a:pPr>
          <a:r>
            <a:rPr lang="fa-IR" sz="1800" b="1" kern="1200" dirty="0" smtClean="0"/>
            <a:t>( پاسخ باز)</a:t>
          </a:r>
          <a:endParaRPr lang="en-US" sz="1800" b="1" kern="1200" dirty="0"/>
        </a:p>
      </dsp:txBody>
      <dsp:txXfrm>
        <a:off x="38635" y="404243"/>
        <a:ext cx="1114535" cy="1306916"/>
      </dsp:txXfrm>
    </dsp:sp>
    <dsp:sp modelId="{7C973C19-2015-4F4B-A71E-2A939584E62A}">
      <dsp:nvSpPr>
        <dsp:cNvPr id="0" name=""/>
        <dsp:cNvSpPr/>
      </dsp:nvSpPr>
      <dsp:spPr>
        <a:xfrm>
          <a:off x="1306234" y="910899"/>
          <a:ext cx="250983" cy="2936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1306234" y="969620"/>
        <a:ext cx="175688" cy="176161"/>
      </dsp:txXfrm>
    </dsp:sp>
    <dsp:sp modelId="{65D76D3E-BD1C-40CD-9D5A-16453ED39240}">
      <dsp:nvSpPr>
        <dsp:cNvPr id="0" name=""/>
        <dsp:cNvSpPr/>
      </dsp:nvSpPr>
      <dsp:spPr>
        <a:xfrm>
          <a:off x="1661400" y="369568"/>
          <a:ext cx="1183885" cy="13762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fa-IR" sz="2000" kern="1200" dirty="0" smtClean="0"/>
            <a:t>تحلیل داده های کیفی</a:t>
          </a:r>
          <a:endParaRPr lang="en-US" sz="2000" kern="1200" dirty="0"/>
        </a:p>
      </dsp:txBody>
      <dsp:txXfrm>
        <a:off x="1696075" y="404243"/>
        <a:ext cx="1114535" cy="1306916"/>
      </dsp:txXfrm>
    </dsp:sp>
    <dsp:sp modelId="{92A341A6-B554-4687-A5E4-D57CB14885BC}">
      <dsp:nvSpPr>
        <dsp:cNvPr id="0" name=""/>
        <dsp:cNvSpPr/>
      </dsp:nvSpPr>
      <dsp:spPr>
        <a:xfrm>
          <a:off x="2963674" y="910899"/>
          <a:ext cx="250983" cy="29360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a:off x="2963674" y="969620"/>
        <a:ext cx="175688" cy="176161"/>
      </dsp:txXfrm>
    </dsp:sp>
    <dsp:sp modelId="{0572A66F-C0C9-42C0-9CBF-05A721494713}">
      <dsp:nvSpPr>
        <dsp:cNvPr id="0" name=""/>
        <dsp:cNvSpPr/>
      </dsp:nvSpPr>
      <dsp:spPr>
        <a:xfrm>
          <a:off x="3318839" y="369568"/>
          <a:ext cx="1183885" cy="137626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یافته های کیفی</a:t>
          </a:r>
          <a:endParaRPr lang="en-US" sz="1800" kern="1200" dirty="0"/>
        </a:p>
      </dsp:txBody>
      <dsp:txXfrm>
        <a:off x="3353514" y="404243"/>
        <a:ext cx="1114535" cy="130691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17E1C1-2FA1-4520-852A-2B45916BADF3}">
      <dsp:nvSpPr>
        <dsp:cNvPr id="0" name=""/>
        <dsp:cNvSpPr/>
      </dsp:nvSpPr>
      <dsp:spPr>
        <a:xfrm>
          <a:off x="452" y="44072"/>
          <a:ext cx="964596" cy="13926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رواسازی یافته های کمی با یافته های کیفی</a:t>
          </a:r>
          <a:endParaRPr lang="en-US" sz="1800" kern="1200" dirty="0"/>
        </a:p>
      </dsp:txBody>
      <dsp:txXfrm>
        <a:off x="28704" y="72324"/>
        <a:ext cx="908092" cy="1336132"/>
      </dsp:txXfrm>
    </dsp:sp>
    <dsp:sp modelId="{97C4A6A7-13A6-44EE-A135-489BCFDB948B}">
      <dsp:nvSpPr>
        <dsp:cNvPr id="0" name=""/>
        <dsp:cNvSpPr/>
      </dsp:nvSpPr>
      <dsp:spPr>
        <a:xfrm>
          <a:off x="1061508" y="620781"/>
          <a:ext cx="204494" cy="239219"/>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1061508" y="668625"/>
        <a:ext cx="143146" cy="143531"/>
      </dsp:txXfrm>
    </dsp:sp>
    <dsp:sp modelId="{B8F922AC-EB4C-4305-8F01-B6007418B623}">
      <dsp:nvSpPr>
        <dsp:cNvPr id="0" name=""/>
        <dsp:cNvSpPr/>
      </dsp:nvSpPr>
      <dsp:spPr>
        <a:xfrm>
          <a:off x="1350887" y="44072"/>
          <a:ext cx="964596" cy="139263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a-IR" sz="1800" kern="1200" dirty="0" smtClean="0"/>
            <a:t>تفسیر </a:t>
          </a:r>
        </a:p>
        <a:p>
          <a:pPr lvl="0" algn="ctr" defTabSz="800100">
            <a:lnSpc>
              <a:spcPct val="90000"/>
            </a:lnSpc>
            <a:spcBef>
              <a:spcPct val="0"/>
            </a:spcBef>
            <a:spcAft>
              <a:spcPct val="35000"/>
            </a:spcAft>
          </a:pPr>
          <a:r>
            <a:rPr lang="fa-IR" sz="1800" kern="1200" dirty="0" smtClean="0"/>
            <a:t>کمی + کیفی</a:t>
          </a:r>
          <a:endParaRPr lang="en-US" sz="1800" kern="1200" dirty="0"/>
        </a:p>
      </dsp:txBody>
      <dsp:txXfrm>
        <a:off x="1379139" y="72324"/>
        <a:ext cx="908092" cy="1336132"/>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B3600-82F5-4F69-9748-781996C32E25}" type="datetimeFigureOut">
              <a:rPr lang="en-US" smtClean="0"/>
              <a:pPr/>
              <a:t>12/10/2011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333460D-A706-46A2-926D-FC0C59946E7D}" type="slidenum">
              <a:rPr lang="en-US" smtClean="0"/>
              <a:pPr/>
              <a:t>‹#›</a:t>
            </a:fld>
            <a:endParaRPr lang="en-US"/>
          </a:p>
        </p:txBody>
      </p:sp>
    </p:spTree>
    <p:extLst>
      <p:ext uri="{BB962C8B-B14F-4D97-AF65-F5344CB8AC3E}">
        <p14:creationId xmlns:p14="http://schemas.microsoft.com/office/powerpoint/2010/main" xmlns="" val="2106027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02755"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202756"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452C2631-E29F-42D3-8EA9-624532FA4530}" type="slidenum">
              <a:rPr lang="en-US" smtClean="0"/>
              <a:pPr eaLnBrk="1" hangingPunct="1"/>
              <a:t>7</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5300"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EDA3288D-918C-4C0F-9AF1-370F61DC75C6}" type="slidenum">
              <a:rPr lang="en-US" smtClean="0"/>
              <a:pPr eaLnBrk="1" fontAlgn="base" hangingPunct="1">
                <a:spcBef>
                  <a:spcPct val="0"/>
                </a:spcBef>
                <a:spcAft>
                  <a:spcPct val="0"/>
                </a:spcAft>
              </a:pPr>
              <a:t>12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56323" name="Notes Placeholder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6324" name="Slide Number Placeholder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fontAlgn="base" hangingPunct="1">
              <a:spcBef>
                <a:spcPct val="0"/>
              </a:spcBef>
              <a:spcAft>
                <a:spcPct val="0"/>
              </a:spcAft>
            </a:pPr>
            <a:fld id="{359D4632-D942-4F06-A654-83F48E5376FB}" type="slidenum">
              <a:rPr lang="en-US" smtClean="0"/>
              <a:pPr eaLnBrk="1" fontAlgn="base" hangingPunct="1">
                <a:spcBef>
                  <a:spcPct val="0"/>
                </a:spcBef>
                <a:spcAft>
                  <a:spcPct val="0"/>
                </a:spcAft>
              </a:pPr>
              <a:t>30</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43EB87B-0643-4EE1-A0D1-235678AAAC8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3EB87B-0643-4EE1-A0D1-235678AAAC8A}"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B2CFF22-50D6-4DF1-AF3A-CCC29C882CA7}" type="datetimeFigureOut">
              <a:rPr lang="en-US" smtClean="0"/>
              <a:pPr/>
              <a:t>12/10/2011</a:t>
            </a:fld>
            <a:endParaRPr lang="en-US"/>
          </a:p>
        </p:txBody>
      </p:sp>
      <p:sp>
        <p:nvSpPr>
          <p:cNvPr id="9" name="Slide Number Placeholder 8"/>
          <p:cNvSpPr>
            <a:spLocks noGrp="1"/>
          </p:cNvSpPr>
          <p:nvPr>
            <p:ph type="sldNum" sz="quarter" idx="11"/>
          </p:nvPr>
        </p:nvSpPr>
        <p:spPr/>
        <p:txBody>
          <a:bodyPr/>
          <a:lstStyle/>
          <a:p>
            <a:fld id="{643EB87B-0643-4EE1-A0D1-235678AAAC8A}"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43EB87B-0643-4EE1-A0D1-235678AAAC8A}" type="slidenum">
              <a:rPr lang="en-US" smtClean="0"/>
              <a:pPr/>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CB2CFF22-50D6-4DF1-AF3A-CCC29C882CA7}" type="datetimeFigureOut">
              <a:rPr lang="en-US" smtClean="0"/>
              <a:pPr/>
              <a:t>12/10/2011</a:t>
            </a:fld>
            <a:endParaRPr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Colors" Target="../diagrams/colors3.xml"/><Relationship Id="rId18" Type="http://schemas.microsoft.com/office/2007/relationships/diagramDrawing" Target="../diagrams/drawing2.xml"/><Relationship Id="rId3" Type="http://schemas.openxmlformats.org/officeDocument/2006/relationships/diagramLayout" Target="../diagrams/layout1.xml"/><Relationship Id="rId7" Type="http://schemas.openxmlformats.org/officeDocument/2006/relationships/diagramLayout" Target="../diagrams/layout2.xml"/><Relationship Id="rId12" Type="http://schemas.openxmlformats.org/officeDocument/2006/relationships/diagramQuickStyle" Target="../diagrams/quickStyle3.xml"/><Relationship Id="rId17" Type="http://schemas.microsoft.com/office/2007/relationships/diagramDrawing" Target="../diagrams/drawing1.xml"/><Relationship Id="rId2" Type="http://schemas.openxmlformats.org/officeDocument/2006/relationships/diagramData" Target="../diagrams/data1.xml"/><Relationship Id="rId16" Type="http://schemas.microsoft.com/office/2007/relationships/diagramDrawing" Target="../diagrams/drawing3.xml"/><Relationship Id="rId1" Type="http://schemas.openxmlformats.org/officeDocument/2006/relationships/slideLayout" Target="../slideLayouts/slideLayout2.xml"/><Relationship Id="rId6" Type="http://schemas.openxmlformats.org/officeDocument/2006/relationships/diagramData" Target="../diagrams/data2.xml"/><Relationship Id="rId11" Type="http://schemas.openxmlformats.org/officeDocument/2006/relationships/diagramLayout" Target="../diagrams/layout3.xml"/><Relationship Id="rId5" Type="http://schemas.openxmlformats.org/officeDocument/2006/relationships/diagramColors" Target="../diagrams/colors1.xml"/><Relationship Id="rId10" Type="http://schemas.openxmlformats.org/officeDocument/2006/relationships/diagramData" Target="../diagrams/data3.xml"/><Relationship Id="rId4" Type="http://schemas.openxmlformats.org/officeDocument/2006/relationships/diagramQuickStyle" Target="../diagrams/quickStyle1.xml"/><Relationship Id="rId9" Type="http://schemas.openxmlformats.org/officeDocument/2006/relationships/diagramColors" Target="../diagrams/colors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8" Type="http://schemas.openxmlformats.org/officeDocument/2006/relationships/diagramQuickStyle" Target="../diagrams/quickStyle5.xml"/><Relationship Id="rId13" Type="http://schemas.openxmlformats.org/officeDocument/2006/relationships/diagramColors" Target="../diagrams/colors6.xml"/><Relationship Id="rId18" Type="http://schemas.microsoft.com/office/2007/relationships/diagramDrawing" Target="../diagrams/drawing5.xml"/><Relationship Id="rId3" Type="http://schemas.openxmlformats.org/officeDocument/2006/relationships/diagramLayout" Target="../diagrams/layout4.xml"/><Relationship Id="rId7" Type="http://schemas.openxmlformats.org/officeDocument/2006/relationships/diagramLayout" Target="../diagrams/layout5.xml"/><Relationship Id="rId12" Type="http://schemas.openxmlformats.org/officeDocument/2006/relationships/diagramQuickStyle" Target="../diagrams/quickStyle6.xml"/><Relationship Id="rId17" Type="http://schemas.microsoft.com/office/2007/relationships/diagramDrawing" Target="../diagrams/drawing4.xml"/><Relationship Id="rId2" Type="http://schemas.openxmlformats.org/officeDocument/2006/relationships/diagramData" Target="../diagrams/data4.xml"/><Relationship Id="rId16" Type="http://schemas.microsoft.com/office/2007/relationships/diagramDrawing" Target="../diagrams/drawing6.xml"/><Relationship Id="rId1" Type="http://schemas.openxmlformats.org/officeDocument/2006/relationships/slideLayout" Target="../slideLayouts/slideLayout2.xml"/><Relationship Id="rId6" Type="http://schemas.openxmlformats.org/officeDocument/2006/relationships/diagramData" Target="../diagrams/data5.xml"/><Relationship Id="rId11" Type="http://schemas.openxmlformats.org/officeDocument/2006/relationships/diagramLayout" Target="../diagrams/layout6.xml"/><Relationship Id="rId5" Type="http://schemas.openxmlformats.org/officeDocument/2006/relationships/diagramColors" Target="../diagrams/colors4.xml"/><Relationship Id="rId10" Type="http://schemas.openxmlformats.org/officeDocument/2006/relationships/diagramData" Target="../diagrams/data6.xml"/><Relationship Id="rId4" Type="http://schemas.openxmlformats.org/officeDocument/2006/relationships/diagramQuickStyle" Target="../diagrams/quickStyle4.xml"/><Relationship Id="rId9" Type="http://schemas.openxmlformats.org/officeDocument/2006/relationships/diagramColors" Target="../diagrams/colors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8" Type="http://schemas.openxmlformats.org/officeDocument/2006/relationships/diagramQuickStyle" Target="../diagrams/quickStyle8.xml"/><Relationship Id="rId13" Type="http://schemas.openxmlformats.org/officeDocument/2006/relationships/diagramColors" Target="../diagrams/colors9.xml"/><Relationship Id="rId18" Type="http://schemas.microsoft.com/office/2007/relationships/diagramDrawing" Target="../diagrams/drawing8.xml"/><Relationship Id="rId3" Type="http://schemas.openxmlformats.org/officeDocument/2006/relationships/diagramLayout" Target="../diagrams/layout7.xml"/><Relationship Id="rId7" Type="http://schemas.openxmlformats.org/officeDocument/2006/relationships/diagramLayout" Target="../diagrams/layout8.xml"/><Relationship Id="rId12" Type="http://schemas.openxmlformats.org/officeDocument/2006/relationships/diagramQuickStyle" Target="../diagrams/quickStyle9.xml"/><Relationship Id="rId17" Type="http://schemas.microsoft.com/office/2007/relationships/diagramDrawing" Target="../diagrams/drawing7.xml"/><Relationship Id="rId2" Type="http://schemas.openxmlformats.org/officeDocument/2006/relationships/diagramData" Target="../diagrams/data7.xml"/><Relationship Id="rId16" Type="http://schemas.microsoft.com/office/2007/relationships/diagramDrawing" Target="../diagrams/drawing9.xml"/><Relationship Id="rId1" Type="http://schemas.openxmlformats.org/officeDocument/2006/relationships/slideLayout" Target="../slideLayouts/slideLayout2.xml"/><Relationship Id="rId6" Type="http://schemas.openxmlformats.org/officeDocument/2006/relationships/diagramData" Target="../diagrams/data8.xml"/><Relationship Id="rId11" Type="http://schemas.openxmlformats.org/officeDocument/2006/relationships/diagramLayout" Target="../diagrams/layout9.xml"/><Relationship Id="rId5" Type="http://schemas.openxmlformats.org/officeDocument/2006/relationships/diagramColors" Target="../diagrams/colors7.xml"/><Relationship Id="rId10" Type="http://schemas.openxmlformats.org/officeDocument/2006/relationships/diagramData" Target="../diagrams/data9.xml"/><Relationship Id="rId4" Type="http://schemas.openxmlformats.org/officeDocument/2006/relationships/diagramQuickStyle" Target="../diagrams/quickStyle7.xml"/><Relationship Id="rId9" Type="http://schemas.openxmlformats.org/officeDocument/2006/relationships/diagramColors" Target="../diagrams/colors8.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838201"/>
            <a:ext cx="7543800" cy="2743200"/>
          </a:xfrm>
        </p:spPr>
        <p:txBody>
          <a:bodyPr/>
          <a:lstStyle/>
          <a:p>
            <a:pPr algn="ctr" rtl="1"/>
            <a:r>
              <a:rPr lang="fa-IR" sz="3200" b="1" dirty="0" smtClean="0"/>
              <a:t> روشهای پژوهش ترکیبی</a:t>
            </a:r>
            <a:r>
              <a:rPr lang="fa-IR" sz="3200" dirty="0" smtClean="0"/>
              <a:t/>
            </a:r>
            <a:br>
              <a:rPr lang="fa-IR" sz="3200" dirty="0" smtClean="0"/>
            </a:br>
            <a:r>
              <a:rPr lang="fa-IR" sz="3200" dirty="0" smtClean="0"/>
              <a:t> </a:t>
            </a:r>
            <a:br>
              <a:rPr lang="fa-IR" sz="3200" dirty="0" smtClean="0"/>
            </a:br>
            <a:r>
              <a:rPr lang="fa-IR" sz="2800" b="1" dirty="0" smtClean="0"/>
              <a:t>آذر 1390</a:t>
            </a:r>
            <a:r>
              <a:rPr lang="fa-IR" sz="3200" dirty="0" smtClean="0"/>
              <a:t/>
            </a:r>
            <a:br>
              <a:rPr lang="fa-IR" sz="3200" dirty="0" smtClean="0"/>
            </a:br>
            <a:r>
              <a:rPr lang="fa-IR" sz="3200" dirty="0" smtClean="0"/>
              <a:t/>
            </a:r>
            <a:br>
              <a:rPr lang="fa-IR" sz="3200" dirty="0" smtClean="0"/>
            </a:br>
            <a:r>
              <a:rPr lang="fa-IR" sz="2800" b="1" dirty="0" smtClean="0"/>
              <a:t> دانشگاه شهید رجایی</a:t>
            </a:r>
            <a:endParaRPr lang="en-US" sz="2800" b="1" dirty="0"/>
          </a:p>
        </p:txBody>
      </p:sp>
    </p:spTree>
    <p:extLst>
      <p:ext uri="{BB962C8B-B14F-4D97-AF65-F5344CB8AC3E}">
        <p14:creationId xmlns:p14="http://schemas.microsoft.com/office/powerpoint/2010/main" xmlns="" val="37754402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ubtitle 2"/>
          <p:cNvSpPr>
            <a:spLocks noGrp="1"/>
          </p:cNvSpPr>
          <p:nvPr>
            <p:ph type="subTitle" idx="1"/>
          </p:nvPr>
        </p:nvSpPr>
        <p:spPr>
          <a:xfrm>
            <a:off x="304800" y="1143000"/>
            <a:ext cx="8077200" cy="5410200"/>
          </a:xfrm>
        </p:spPr>
        <p:txBody>
          <a:bodyPr/>
          <a:lstStyle/>
          <a:p>
            <a:pPr algn="r" eaLnBrk="1" hangingPunct="1"/>
            <a:r>
              <a:rPr lang="fa-IR" sz="2400" dirty="0" smtClean="0">
                <a:solidFill>
                  <a:schemeClr val="tx1"/>
                </a:solidFill>
                <a:cs typeface="+mj-cs"/>
              </a:rPr>
              <a:t>جهان بینی "یک مجموعه اساسی از باورداشت ها ست که عمل را هدایت می کنند. آن را پارادایم ها (الگوها) یا روش شناسی گسترده پژوهش نیز می نامند.</a:t>
            </a:r>
          </a:p>
          <a:p>
            <a:pPr algn="r" eaLnBrk="1" hangingPunct="1"/>
            <a:r>
              <a:rPr lang="fa-IR" sz="2400" dirty="0" smtClean="0">
                <a:solidFill>
                  <a:schemeClr val="tx1"/>
                </a:solidFill>
                <a:cs typeface="+mj-cs"/>
              </a:rPr>
              <a:t> جهان بینی را می توان جهت گیری کلی پژوهشگر درباره جهان و ماهیت پژوهش درنظر گرفت. </a:t>
            </a:r>
          </a:p>
          <a:p>
            <a:pPr algn="r" rtl="1" eaLnBrk="1" hangingPunct="1"/>
            <a:r>
              <a:rPr lang="fa-IR" sz="2400" dirty="0" smtClean="0">
                <a:solidFill>
                  <a:schemeClr val="tx1"/>
                </a:solidFill>
                <a:cs typeface="+mj-cs"/>
              </a:rPr>
              <a:t>جهان بینی از حوزه تخصصی دانشجو، باور داشت های مشاوران و دانشکده محل تحصیل دانشجو و تجارب پژوهشی قبلی اثر می پذیرد. </a:t>
            </a:r>
          </a:p>
          <a:p>
            <a:pPr algn="r" rtl="1" eaLnBrk="1" hangingPunct="1"/>
            <a:r>
              <a:rPr lang="fa-IR" sz="2400" dirty="0" smtClean="0">
                <a:solidFill>
                  <a:schemeClr val="tx1"/>
                </a:solidFill>
                <a:cs typeface="+mj-cs"/>
              </a:rPr>
              <a:t>نوع باورداشت های افراد پژوهشگر اغلب به پذیرش روشهای پژوهش کیفی، کمّی یا ترکیبی منجر می شود</a:t>
            </a:r>
            <a:r>
              <a:rPr lang="fa-IR" sz="2800" dirty="0" smtClean="0">
                <a:solidFill>
                  <a:schemeClr val="tx1"/>
                </a:solidFill>
                <a:cs typeface="B Zar" pitchFamily="2" charset="-78"/>
              </a:rPr>
              <a:t>.</a:t>
            </a:r>
            <a:endParaRPr lang="en-US" sz="2800" dirty="0" smtClean="0">
              <a:solidFill>
                <a:schemeClr val="tx1"/>
              </a:solidFill>
              <a:cs typeface="B Zar" pitchFamily="2" charset="-78"/>
            </a:endParaRPr>
          </a:p>
        </p:txBody>
      </p:sp>
    </p:spTree>
    <p:extLst>
      <p:ext uri="{BB962C8B-B14F-4D97-AF65-F5344CB8AC3E}">
        <p14:creationId xmlns:p14="http://schemas.microsoft.com/office/powerpoint/2010/main" xmlns="" val="373166499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Title 1"/>
          <p:cNvSpPr>
            <a:spLocks noGrp="1"/>
          </p:cNvSpPr>
          <p:nvPr>
            <p:ph type="ctrTitle"/>
          </p:nvPr>
        </p:nvSpPr>
        <p:spPr>
          <a:xfrm>
            <a:off x="685800" y="549275"/>
            <a:ext cx="7772400" cy="1150938"/>
          </a:xfrm>
        </p:spPr>
        <p:txBody>
          <a:bodyPr/>
          <a:lstStyle/>
          <a:p>
            <a:pPr algn="r" rtl="1"/>
            <a:r>
              <a:rPr lang="fa-IR" sz="2400" b="1" smtClean="0"/>
              <a:t>مهارت های ضروری در روش های ترکیبی (ادامه)</a:t>
            </a:r>
            <a:endParaRPr lang="en-US" sz="2400" smtClean="0"/>
          </a:p>
        </p:txBody>
      </p:sp>
      <p:sp>
        <p:nvSpPr>
          <p:cNvPr id="3" name="Subtitle 2"/>
          <p:cNvSpPr>
            <a:spLocks noGrp="1"/>
          </p:cNvSpPr>
          <p:nvPr>
            <p:ph type="subTitle" idx="1"/>
          </p:nvPr>
        </p:nvSpPr>
        <p:spPr>
          <a:xfrm>
            <a:off x="1692275" y="1773238"/>
            <a:ext cx="6696075" cy="3865562"/>
          </a:xfrm>
        </p:spPr>
        <p:txBody>
          <a:bodyPr rtlCol="0">
            <a:normAutofit/>
          </a:bodyPr>
          <a:lstStyle/>
          <a:p>
            <a:pPr algn="r" rtl="1" fontAlgn="auto">
              <a:spcAft>
                <a:spcPts val="0"/>
              </a:spcAft>
              <a:buFont typeface="Arial" pitchFamily="34" charset="0"/>
              <a:buChar char="•"/>
              <a:defRPr/>
            </a:pPr>
            <a:r>
              <a:rPr lang="fa-IR" sz="3000" dirty="0" smtClean="0">
                <a:solidFill>
                  <a:schemeClr val="tx1"/>
                </a:solidFill>
              </a:rPr>
              <a:t> </a:t>
            </a:r>
            <a:r>
              <a:rPr lang="fa-IR" sz="2600" dirty="0" smtClean="0">
                <a:solidFill>
                  <a:schemeClr val="tx1"/>
                </a:solidFill>
              </a:rPr>
              <a:t>علاوه بر داشتن مهارت، موارد زیرهم باید مورد توجه قرار گیرد: </a:t>
            </a:r>
            <a:endParaRPr lang="en-US" sz="2600" dirty="0" smtClean="0">
              <a:solidFill>
                <a:schemeClr val="tx1"/>
              </a:solidFill>
            </a:endParaRPr>
          </a:p>
          <a:p>
            <a:pPr algn="r" rtl="1" fontAlgn="auto">
              <a:spcAft>
                <a:spcPts val="0"/>
              </a:spcAft>
              <a:defRPr/>
            </a:pPr>
            <a:r>
              <a:rPr lang="fa-IR" sz="2600" dirty="0" smtClean="0">
                <a:solidFill>
                  <a:schemeClr val="tx1"/>
                </a:solidFill>
              </a:rPr>
              <a:t>الف) آیا وقت کافی برای جمع آوری و تحلیل دو نوع داده مختلف وجود دارد؟ </a:t>
            </a:r>
            <a:endParaRPr lang="en-US" sz="2600" dirty="0" smtClean="0">
              <a:solidFill>
                <a:schemeClr val="tx1"/>
              </a:solidFill>
            </a:endParaRPr>
          </a:p>
          <a:p>
            <a:pPr algn="r" rtl="1" fontAlgn="auto">
              <a:spcAft>
                <a:spcPts val="0"/>
              </a:spcAft>
              <a:defRPr/>
            </a:pPr>
            <a:r>
              <a:rPr lang="fa-IR" sz="2600" dirty="0" smtClean="0">
                <a:solidFill>
                  <a:schemeClr val="tx1"/>
                </a:solidFill>
              </a:rPr>
              <a:t>ب) آیا منابع کافی برای جمع آوری و تحلیل داده های کمی و کیفی وجود دارد ؟</a:t>
            </a:r>
            <a:endParaRPr lang="en-US" sz="2600" dirty="0" smtClean="0">
              <a:solidFill>
                <a:schemeClr val="tx1"/>
              </a:solidFill>
            </a:endParaRPr>
          </a:p>
          <a:p>
            <a:pPr algn="r" rtl="1" fontAlgn="auto">
              <a:spcAft>
                <a:spcPts val="0"/>
              </a:spcAft>
              <a:defRPr/>
            </a:pPr>
            <a:r>
              <a:rPr lang="fa-IR" sz="2600" dirty="0" smtClean="0">
                <a:solidFill>
                  <a:schemeClr val="tx1"/>
                </a:solidFill>
              </a:rPr>
              <a:t>پ) آیا مهارتهای لازم و نیروی انسانی برای انجام مطالعه موجود است؟  </a:t>
            </a:r>
            <a:endParaRPr lang="en-US" sz="2600" dirty="0" smtClean="0">
              <a:solidFill>
                <a:schemeClr val="tx1"/>
              </a:solidFill>
            </a:endParaRPr>
          </a:p>
          <a:p>
            <a:pPr algn="r" fontAlgn="auto">
              <a:spcAft>
                <a:spcPts val="0"/>
              </a:spcAft>
              <a:defRPr/>
            </a:pPr>
            <a:endParaRPr lang="en-US" dirty="0" smtClean="0"/>
          </a:p>
        </p:txBody>
      </p:sp>
    </p:spTree>
    <p:extLst>
      <p:ext uri="{BB962C8B-B14F-4D97-AF65-F5344CB8AC3E}">
        <p14:creationId xmlns:p14="http://schemas.microsoft.com/office/powerpoint/2010/main" xmlns="" val="2800625142"/>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1"/>
          <p:cNvSpPr>
            <a:spLocks noChangeArrowheads="1"/>
          </p:cNvSpPr>
          <p:nvPr/>
        </p:nvSpPr>
        <p:spPr bwMode="auto">
          <a:xfrm>
            <a:off x="2195513" y="1003300"/>
            <a:ext cx="4824412" cy="4278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rtl="1" eaLnBrk="0" hangingPunct="0">
              <a:tabLst>
                <a:tab pos="273050" algn="r"/>
              </a:tabLst>
            </a:pPr>
            <a:r>
              <a:rPr lang="fa-IR" sz="2400" b="1">
                <a:latin typeface="Times New Roman" pitchFamily="18" charset="0"/>
                <a:cs typeface="Calibri" pitchFamily="34" charset="0"/>
              </a:rPr>
              <a:t>قالب</a:t>
            </a:r>
            <a:r>
              <a:rPr lang="ar-SA" sz="2400" b="1">
                <a:latin typeface="Times New Roman" pitchFamily="18" charset="0"/>
                <a:cs typeface="Calibri" pitchFamily="34" charset="0"/>
              </a:rPr>
              <a:t> پایان نامه یا گزارش پژوهش ترکیبی</a:t>
            </a:r>
            <a:endParaRPr lang="en-US" sz="1000" b="1"/>
          </a:p>
          <a:p>
            <a:pPr algn="r" rtl="1" eaLnBrk="0" hangingPunct="0">
              <a:tabLst>
                <a:tab pos="273050" algn="r"/>
              </a:tabLst>
            </a:pPr>
            <a:r>
              <a:rPr lang="ar-SA" sz="2000">
                <a:latin typeface="Times New Roman" pitchFamily="18" charset="0"/>
                <a:cs typeface="Calibri" pitchFamily="34" charset="0"/>
              </a:rPr>
              <a:t>  فصل 1: مقدمه</a:t>
            </a:r>
            <a:endParaRPr lang="en-US" sz="1000"/>
          </a:p>
          <a:p>
            <a:pPr algn="r" rtl="1" eaLnBrk="0" hangingPunct="0">
              <a:tabLst>
                <a:tab pos="273050" algn="r"/>
              </a:tabLst>
            </a:pPr>
            <a:r>
              <a:rPr lang="ar-SA" sz="2000">
                <a:latin typeface="Times New Roman" pitchFamily="18" charset="0"/>
                <a:cs typeface="Calibri" pitchFamily="34" charset="0"/>
              </a:rPr>
              <a:t>     بیان مسئله و اهیمت آن</a:t>
            </a:r>
            <a:endParaRPr lang="en-US" sz="1000"/>
          </a:p>
          <a:p>
            <a:pPr algn="r" rtl="1" eaLnBrk="0" hangingPunct="0">
              <a:tabLst>
                <a:tab pos="273050" algn="r"/>
              </a:tabLst>
            </a:pPr>
            <a:r>
              <a:rPr lang="ar-SA" sz="2000">
                <a:latin typeface="Times New Roman" pitchFamily="18" charset="0"/>
                <a:cs typeface="Calibri" pitchFamily="34" charset="0"/>
              </a:rPr>
              <a:t>    توصیف ایده های کلیدی به صورت مستند</a:t>
            </a:r>
            <a:endParaRPr lang="en-US" sz="1000"/>
          </a:p>
          <a:p>
            <a:pPr algn="r" rtl="1" eaLnBrk="0" hangingPunct="0">
              <a:tabLst>
                <a:tab pos="273050" algn="r"/>
              </a:tabLst>
            </a:pPr>
            <a:r>
              <a:rPr lang="ar-SA" sz="2000">
                <a:latin typeface="Times New Roman" pitchFamily="18" charset="0"/>
                <a:cs typeface="Calibri" pitchFamily="34" charset="0"/>
              </a:rPr>
              <a:t>    هدف مطالعه</a:t>
            </a:r>
            <a:endParaRPr lang="en-US" sz="1000"/>
          </a:p>
          <a:p>
            <a:pPr algn="r" rtl="1" eaLnBrk="0" hangingPunct="0">
              <a:tabLst>
                <a:tab pos="273050" algn="r"/>
              </a:tabLst>
            </a:pPr>
            <a:r>
              <a:rPr lang="fa-IR" sz="2000">
                <a:latin typeface="Times New Roman" pitchFamily="18" charset="0"/>
                <a:cs typeface="Calibri" pitchFamily="34" charset="0"/>
              </a:rPr>
              <a:t> </a:t>
            </a:r>
            <a:r>
              <a:rPr lang="ar-SA" sz="2000">
                <a:latin typeface="Times New Roman" pitchFamily="18" charset="0"/>
                <a:cs typeface="Calibri" pitchFamily="34" charset="0"/>
              </a:rPr>
              <a:t>فصل 2: مرور پیشینه مرتبط</a:t>
            </a:r>
            <a:endParaRPr lang="en-US" sz="1000"/>
          </a:p>
          <a:p>
            <a:pPr algn="r" rtl="1" eaLnBrk="0" hangingPunct="0">
              <a:tabLst>
                <a:tab pos="273050" algn="r"/>
              </a:tabLst>
            </a:pPr>
            <a:r>
              <a:rPr lang="fa-IR" sz="2000">
                <a:latin typeface="Times New Roman" pitchFamily="18" charset="0"/>
                <a:cs typeface="Calibri" pitchFamily="34" charset="0"/>
              </a:rPr>
              <a:t> </a:t>
            </a:r>
            <a:r>
              <a:rPr lang="ar-SA" sz="2000">
                <a:latin typeface="Times New Roman" pitchFamily="18" charset="0"/>
                <a:cs typeface="Calibri" pitchFamily="34" charset="0"/>
              </a:rPr>
              <a:t>فصل 3: روش شناسی</a:t>
            </a:r>
            <a:endParaRPr lang="en-US" sz="1000"/>
          </a:p>
          <a:p>
            <a:pPr algn="r" rtl="1">
              <a:tabLst>
                <a:tab pos="273050" algn="r"/>
              </a:tabLst>
            </a:pPr>
            <a:r>
              <a:rPr lang="ar-SA" sz="2000">
                <a:latin typeface="Times New Roman" pitchFamily="18" charset="0"/>
                <a:cs typeface="Calibri" pitchFamily="34" charset="0"/>
              </a:rPr>
              <a:t>    طرح پژوهش</a:t>
            </a:r>
            <a:endParaRPr lang="fa-IR" sz="2000">
              <a:latin typeface="Times New Roman" pitchFamily="18" charset="0"/>
              <a:cs typeface="Calibri" pitchFamily="34" charset="0"/>
            </a:endParaRPr>
          </a:p>
          <a:p>
            <a:pPr algn="r" rtl="1">
              <a:tabLst>
                <a:tab pos="273050" algn="r"/>
              </a:tabLst>
            </a:pPr>
            <a:r>
              <a:rPr lang="fa-IR"/>
              <a:t>       </a:t>
            </a:r>
            <a:r>
              <a:rPr lang="ar-SA"/>
              <a:t>مرحله اول: کیفی/تفسیری</a:t>
            </a:r>
            <a:endParaRPr lang="en-US"/>
          </a:p>
          <a:p>
            <a:pPr algn="r" rtl="1">
              <a:tabLst>
                <a:tab pos="273050" algn="r"/>
              </a:tabLst>
            </a:pPr>
            <a:r>
              <a:rPr lang="ar-SA"/>
              <a:t>       </a:t>
            </a:r>
            <a:r>
              <a:rPr lang="fa-IR"/>
              <a:t>  </a:t>
            </a:r>
            <a:r>
              <a:rPr lang="ar-SA"/>
              <a:t> شرکت کنندگان</a:t>
            </a:r>
            <a:endParaRPr lang="en-US"/>
          </a:p>
          <a:p>
            <a:pPr algn="r" rtl="1">
              <a:tabLst>
                <a:tab pos="273050" algn="r"/>
              </a:tabLst>
            </a:pPr>
            <a:r>
              <a:rPr lang="ar-SA"/>
              <a:t>       </a:t>
            </a:r>
            <a:r>
              <a:rPr lang="fa-IR"/>
              <a:t>  </a:t>
            </a:r>
            <a:r>
              <a:rPr lang="ar-SA"/>
              <a:t>جمع آوری داده ها</a:t>
            </a:r>
            <a:endParaRPr lang="en-US"/>
          </a:p>
          <a:p>
            <a:pPr algn="r" rtl="1">
              <a:tabLst>
                <a:tab pos="273050" algn="r"/>
              </a:tabLst>
            </a:pPr>
            <a:r>
              <a:rPr lang="ar-SA"/>
              <a:t>      </a:t>
            </a:r>
            <a:r>
              <a:rPr lang="fa-IR"/>
              <a:t>  </a:t>
            </a:r>
            <a:r>
              <a:rPr lang="ar-SA"/>
              <a:t> تحلیل داده</a:t>
            </a:r>
            <a:endParaRPr lang="en-US"/>
          </a:p>
          <a:p>
            <a:pPr algn="r" rtl="1">
              <a:tabLst>
                <a:tab pos="273050" algn="r"/>
              </a:tabLst>
            </a:pPr>
            <a:r>
              <a:rPr lang="ar-SA"/>
              <a:t>      </a:t>
            </a:r>
            <a:r>
              <a:rPr lang="fa-IR"/>
              <a:t>  </a:t>
            </a:r>
            <a:r>
              <a:rPr lang="ar-SA"/>
              <a:t>روا سازی داده ها</a:t>
            </a:r>
            <a:endParaRPr lang="en-US"/>
          </a:p>
          <a:p>
            <a:pPr algn="r" rtl="1" eaLnBrk="0" hangingPunct="0">
              <a:tabLst>
                <a:tab pos="273050" algn="r"/>
              </a:tabLst>
            </a:pPr>
            <a:endParaRPr lang="ar-SA"/>
          </a:p>
        </p:txBody>
      </p:sp>
    </p:spTree>
    <p:extLst>
      <p:ext uri="{BB962C8B-B14F-4D97-AF65-F5344CB8AC3E}">
        <p14:creationId xmlns:p14="http://schemas.microsoft.com/office/powerpoint/2010/main" xmlns="" val="10887217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1"/>
          <p:cNvSpPr>
            <a:spLocks noChangeArrowheads="1"/>
          </p:cNvSpPr>
          <p:nvPr/>
        </p:nvSpPr>
        <p:spPr bwMode="auto">
          <a:xfrm>
            <a:off x="2555875" y="908050"/>
            <a:ext cx="4679950" cy="415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rtl="1" eaLnBrk="0" hangingPunct="0"/>
            <a:r>
              <a:rPr lang="ar-SA" sz="2000">
                <a:latin typeface="Times New Roman" pitchFamily="18" charset="0"/>
                <a:cs typeface="Calibri" pitchFamily="34" charset="0"/>
              </a:rPr>
              <a:t>  </a:t>
            </a:r>
            <a:r>
              <a:rPr lang="fa-IR" sz="2400" b="1">
                <a:latin typeface="Times New Roman" pitchFamily="18" charset="0"/>
                <a:cs typeface="Calibri" pitchFamily="34" charset="0"/>
              </a:rPr>
              <a:t>قالب</a:t>
            </a:r>
            <a:r>
              <a:rPr lang="ar-SA" sz="2400" b="1">
                <a:latin typeface="Times New Roman" pitchFamily="18" charset="0"/>
                <a:cs typeface="Calibri" pitchFamily="34" charset="0"/>
              </a:rPr>
              <a:t> پایان نامه یا گزارش پژوهش ترکیبی</a:t>
            </a:r>
            <a:r>
              <a:rPr lang="fa-IR" sz="2400" b="1">
                <a:latin typeface="Times New Roman" pitchFamily="18" charset="0"/>
                <a:cs typeface="Calibri" pitchFamily="34" charset="0"/>
              </a:rPr>
              <a:t> (ادامه)</a:t>
            </a:r>
            <a:endParaRPr lang="en-US" sz="1000" b="1"/>
          </a:p>
          <a:p>
            <a:pPr algn="r" rtl="1" eaLnBrk="0" hangingPunct="0"/>
            <a:r>
              <a:rPr lang="ar-SA" sz="2400">
                <a:latin typeface="Times New Roman" pitchFamily="18" charset="0"/>
                <a:ea typeface="Calibri" pitchFamily="34" charset="0"/>
                <a:cs typeface="Times New Roman" pitchFamily="18" charset="0"/>
              </a:rPr>
              <a:t>مرحله دوم: کمی</a:t>
            </a:r>
            <a:endParaRPr lang="en-US" sz="2400">
              <a:cs typeface="Calibri" pitchFamily="34" charset="0"/>
            </a:endParaRPr>
          </a:p>
          <a:p>
            <a:pPr algn="r" rtl="1" eaLnBrk="0" hangingPunct="0"/>
            <a:r>
              <a:rPr lang="ar-SA" sz="2400">
                <a:latin typeface="Times New Roman" pitchFamily="18" charset="0"/>
                <a:cs typeface="Times New Roman" pitchFamily="18" charset="0"/>
              </a:rPr>
              <a:t>    </a:t>
            </a:r>
            <a:r>
              <a:rPr lang="fa-IR" sz="2400">
                <a:latin typeface="Times New Roman" pitchFamily="18" charset="0"/>
                <a:cs typeface="Times New Roman" pitchFamily="18" charset="0"/>
              </a:rPr>
              <a:t> </a:t>
            </a:r>
            <a:r>
              <a:rPr lang="ar-SA" sz="2400">
                <a:latin typeface="Times New Roman" pitchFamily="18" charset="0"/>
                <a:cs typeface="Times New Roman" pitchFamily="18" charset="0"/>
              </a:rPr>
              <a:t>شرکت کنندگان</a:t>
            </a:r>
            <a:endParaRPr lang="en-US" sz="2400"/>
          </a:p>
          <a:p>
            <a:pPr algn="r" rtl="1" eaLnBrk="0" hangingPunct="0"/>
            <a:r>
              <a:rPr lang="ar-SA" sz="2400">
                <a:latin typeface="Times New Roman" pitchFamily="18" charset="0"/>
                <a:cs typeface="Times New Roman" pitchFamily="18" charset="0"/>
              </a:rPr>
              <a:t>     جمع آوری داده ها</a:t>
            </a:r>
            <a:endParaRPr lang="en-US" sz="2400"/>
          </a:p>
          <a:p>
            <a:pPr algn="r" rtl="1" eaLnBrk="0" hangingPunct="0"/>
            <a:r>
              <a:rPr lang="ar-SA" sz="2400">
                <a:latin typeface="Times New Roman" pitchFamily="18" charset="0"/>
                <a:cs typeface="Times New Roman" pitchFamily="18" charset="0"/>
              </a:rPr>
              <a:t>     تحلیل داده</a:t>
            </a:r>
            <a:endParaRPr lang="en-US" sz="2400"/>
          </a:p>
          <a:p>
            <a:pPr algn="r" rtl="1" eaLnBrk="0" hangingPunct="0"/>
            <a:r>
              <a:rPr lang="fa-IR" sz="2400">
                <a:latin typeface="Times New Roman" pitchFamily="18" charset="0"/>
                <a:cs typeface="Times New Roman" pitchFamily="18" charset="0"/>
              </a:rPr>
              <a:t> </a:t>
            </a:r>
            <a:r>
              <a:rPr lang="ar-SA" sz="2400">
                <a:latin typeface="Times New Roman" pitchFamily="18" charset="0"/>
                <a:cs typeface="Times New Roman" pitchFamily="18" charset="0"/>
              </a:rPr>
              <a:t>فصل 4: نتایج کیفی</a:t>
            </a:r>
            <a:endParaRPr lang="en-US" sz="2400"/>
          </a:p>
          <a:p>
            <a:pPr algn="r" rtl="1" eaLnBrk="0" hangingPunct="0"/>
            <a:r>
              <a:rPr lang="fa-IR" sz="2400">
                <a:latin typeface="Times New Roman" pitchFamily="18" charset="0"/>
                <a:cs typeface="Times New Roman" pitchFamily="18" charset="0"/>
              </a:rPr>
              <a:t> </a:t>
            </a:r>
            <a:r>
              <a:rPr lang="ar-SA" sz="2400">
                <a:latin typeface="Times New Roman" pitchFamily="18" charset="0"/>
                <a:cs typeface="Times New Roman" pitchFamily="18" charset="0"/>
              </a:rPr>
              <a:t>فصل 5: نتایج کمی</a:t>
            </a:r>
            <a:endParaRPr lang="en-US" sz="2400"/>
          </a:p>
          <a:p>
            <a:pPr algn="r" rtl="1" eaLnBrk="0" hangingPunct="0"/>
            <a:r>
              <a:rPr lang="fa-IR" sz="2400">
                <a:latin typeface="Times New Roman" pitchFamily="18" charset="0"/>
                <a:cs typeface="Times New Roman" pitchFamily="18" charset="0"/>
              </a:rPr>
              <a:t> </a:t>
            </a:r>
            <a:r>
              <a:rPr lang="ar-SA" sz="2400">
                <a:latin typeface="Times New Roman" pitchFamily="18" charset="0"/>
                <a:cs typeface="Times New Roman" pitchFamily="18" charset="0"/>
              </a:rPr>
              <a:t>فصل 6: بحث و نتیجه گیری</a:t>
            </a:r>
            <a:endParaRPr lang="en-US" sz="2400"/>
          </a:p>
          <a:p>
            <a:pPr algn="r" rtl="1" eaLnBrk="0" hangingPunct="0"/>
            <a:r>
              <a:rPr lang="ar-SA" sz="2400">
                <a:latin typeface="Times New Roman" pitchFamily="18" charset="0"/>
                <a:cs typeface="Times New Roman" pitchFamily="18" charset="0"/>
              </a:rPr>
              <a:t>  منابع</a:t>
            </a:r>
            <a:endParaRPr lang="en-US" sz="2400">
              <a:latin typeface="Times New Roman" pitchFamily="18" charset="0"/>
              <a:cs typeface="Calibri" pitchFamily="34" charset="0"/>
            </a:endParaRPr>
          </a:p>
          <a:p>
            <a:pPr algn="r" eaLnBrk="0" hangingPunct="0"/>
            <a:r>
              <a:rPr lang="en-US" sz="2400">
                <a:latin typeface="Times New Roman" pitchFamily="18" charset="0"/>
                <a:cs typeface="Calibri" pitchFamily="34" charset="0"/>
              </a:rPr>
              <a:t> </a:t>
            </a:r>
            <a:r>
              <a:rPr lang="ar-SA" sz="2400">
                <a:latin typeface="Times New Roman" pitchFamily="18" charset="0"/>
                <a:cs typeface="Times New Roman" pitchFamily="18" charset="0"/>
              </a:rPr>
              <a:t>ضمائم</a:t>
            </a:r>
            <a:r>
              <a:rPr lang="en-US" sz="2400">
                <a:latin typeface="Times New Roman" pitchFamily="18" charset="0"/>
                <a:cs typeface="Calibri" pitchFamily="34" charset="0"/>
              </a:rPr>
              <a:t>      </a:t>
            </a:r>
            <a:endParaRPr lang="en-US" sz="2400"/>
          </a:p>
        </p:txBody>
      </p:sp>
    </p:spTree>
    <p:extLst>
      <p:ext uri="{BB962C8B-B14F-4D97-AF65-F5344CB8AC3E}">
        <p14:creationId xmlns:p14="http://schemas.microsoft.com/office/powerpoint/2010/main" xmlns="" val="46498845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990600"/>
            <a:ext cx="6461760" cy="609600"/>
          </a:xfrm>
        </p:spPr>
        <p:txBody>
          <a:bodyPr>
            <a:normAutofit fontScale="25000" lnSpcReduction="20000"/>
          </a:bodyPr>
          <a:lstStyle/>
          <a:p>
            <a:r>
              <a:rPr lang="en-US" sz="7400" i="1" dirty="0">
                <a:solidFill>
                  <a:schemeClr val="tx1"/>
                </a:solidFill>
                <a:latin typeface="Times New Roman" pitchFamily="18" charset="0"/>
                <a:cs typeface="Times New Roman" pitchFamily="18" charset="0"/>
              </a:rPr>
              <a:t>Journal of Family Issues </a:t>
            </a:r>
            <a:r>
              <a:rPr lang="en-US" sz="7400" dirty="0">
                <a:solidFill>
                  <a:schemeClr val="tx1"/>
                </a:solidFill>
                <a:latin typeface="Times New Roman" pitchFamily="18" charset="0"/>
                <a:cs typeface="Times New Roman" pitchFamily="18" charset="0"/>
              </a:rPr>
              <a:t>2008; 29; </a:t>
            </a:r>
          </a:p>
          <a:p>
            <a:r>
              <a:rPr lang="en-US" sz="7400" dirty="0">
                <a:solidFill>
                  <a:schemeClr val="tx1"/>
                </a:solidFill>
                <a:latin typeface="Times New Roman" pitchFamily="18" charset="0"/>
                <a:cs typeface="Times New Roman" pitchFamily="18" charset="0"/>
              </a:rPr>
              <a:t>Denise O'Neil Green and Amanda L. Garrett</a:t>
            </a:r>
          </a:p>
          <a:p>
            <a:r>
              <a:rPr lang="en-US" sz="7400" dirty="0">
                <a:solidFill>
                  <a:schemeClr val="tx1"/>
                </a:solidFill>
                <a:latin typeface="Times New Roman" pitchFamily="18" charset="0"/>
                <a:cs typeface="Times New Roman" pitchFamily="18" charset="0"/>
              </a:rPr>
              <a:t>Vicki L. Plano Clark, Catherine A. Huddleston-Casas, Susan L. Churchill,</a:t>
            </a:r>
          </a:p>
          <a:p>
            <a:r>
              <a:rPr lang="en-US" sz="7400" b="1" dirty="0">
                <a:solidFill>
                  <a:schemeClr val="tx1"/>
                </a:solidFill>
                <a:latin typeface="Times New Roman" pitchFamily="18" charset="0"/>
                <a:cs typeface="Times New Roman" pitchFamily="18" charset="0"/>
              </a:rPr>
              <a:t>Mixed Methods Approaches in Family Science Research</a:t>
            </a:r>
            <a:endParaRPr lang="en-US" sz="7400" dirty="0">
              <a:solidFill>
                <a:schemeClr val="tx1"/>
              </a:solidFill>
              <a:latin typeface="Times New Roman" pitchFamily="18" charset="0"/>
              <a:cs typeface="Times New Roman" pitchFamily="18" charset="0"/>
            </a:endParaRPr>
          </a:p>
          <a:p>
            <a:r>
              <a:rPr lang="en-US" i="1" dirty="0"/>
              <a:t> </a:t>
            </a:r>
            <a:endParaRPr lang="en-US" dirty="0"/>
          </a:p>
          <a:p>
            <a:endParaRPr lang="en-US" dirty="0"/>
          </a:p>
        </p:txBody>
      </p:sp>
    </p:spTree>
    <p:extLst>
      <p:ext uri="{BB962C8B-B14F-4D97-AF65-F5344CB8AC3E}">
        <p14:creationId xmlns:p14="http://schemas.microsoft.com/office/powerpoint/2010/main" xmlns="" val="4070733618"/>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81000" y="685800"/>
            <a:ext cx="7315200" cy="4876800"/>
          </a:xfrm>
        </p:spPr>
        <p:txBody>
          <a:bodyPr>
            <a:noAutofit/>
          </a:bodyPr>
          <a:lstStyle/>
          <a:p>
            <a:r>
              <a:rPr lang="en-US" sz="2200" i="1" dirty="0">
                <a:solidFill>
                  <a:schemeClr val="tx1"/>
                </a:solidFill>
                <a:latin typeface="Times New Roman" pitchFamily="18" charset="0"/>
                <a:cs typeface="Times New Roman" pitchFamily="18" charset="0"/>
              </a:rPr>
              <a:t>Family scholars considering using mixed methods should first develop </a:t>
            </a:r>
            <a:r>
              <a:rPr lang="en-US" sz="2200" i="1" dirty="0" smtClean="0">
                <a:solidFill>
                  <a:schemeClr val="tx1"/>
                </a:solidFill>
                <a:latin typeface="Times New Roman" pitchFamily="18" charset="0"/>
                <a:cs typeface="Times New Roman" pitchFamily="18" charset="0"/>
              </a:rPr>
              <a:t>a</a:t>
            </a:r>
            <a:r>
              <a:rPr lang="fa-IR" sz="2200" i="1" dirty="0" smtClean="0">
                <a:solidFill>
                  <a:schemeClr val="tx1"/>
                </a:solidFill>
                <a:latin typeface="Times New Roman" pitchFamily="18" charset="0"/>
                <a:cs typeface="Times New Roman" pitchFamily="18" charset="0"/>
              </a:rPr>
              <a:t> </a:t>
            </a:r>
            <a:r>
              <a:rPr lang="en-US" sz="2200" i="1" dirty="0" smtClean="0">
                <a:solidFill>
                  <a:schemeClr val="tx1"/>
                </a:solidFill>
                <a:latin typeface="Times New Roman" pitchFamily="18" charset="0"/>
                <a:cs typeface="Times New Roman" pitchFamily="18" charset="0"/>
              </a:rPr>
              <a:t>solid </a:t>
            </a:r>
            <a:r>
              <a:rPr lang="en-US" sz="2200" i="1" dirty="0">
                <a:solidFill>
                  <a:schemeClr val="tx1"/>
                </a:solidFill>
                <a:latin typeface="Times New Roman" pitchFamily="18" charset="0"/>
                <a:cs typeface="Times New Roman" pitchFamily="18" charset="0"/>
              </a:rPr>
              <a:t>understanding of both quantitative and qualitative research </a:t>
            </a:r>
            <a:r>
              <a:rPr lang="en-US" sz="2200" i="1" dirty="0" smtClean="0">
                <a:solidFill>
                  <a:schemeClr val="tx1"/>
                </a:solidFill>
                <a:latin typeface="Times New Roman" pitchFamily="18" charset="0"/>
                <a:cs typeface="Times New Roman" pitchFamily="18" charset="0"/>
              </a:rPr>
              <a:t>methods</a:t>
            </a:r>
            <a:r>
              <a:rPr lang="fa-IR" sz="2200" i="1" dirty="0" smtClean="0">
                <a:solidFill>
                  <a:schemeClr val="tx1"/>
                </a:solidFill>
                <a:latin typeface="Times New Roman" pitchFamily="18" charset="0"/>
                <a:cs typeface="Times New Roman" pitchFamily="18" charset="0"/>
              </a:rPr>
              <a:t> </a:t>
            </a:r>
            <a:r>
              <a:rPr lang="en-US" sz="2200" i="1" dirty="0" smtClean="0">
                <a:solidFill>
                  <a:schemeClr val="tx1"/>
                </a:solidFill>
                <a:latin typeface="Times New Roman" pitchFamily="18" charset="0"/>
                <a:cs typeface="Times New Roman" pitchFamily="18" charset="0"/>
              </a:rPr>
              <a:t>and </a:t>
            </a:r>
            <a:r>
              <a:rPr lang="en-US" sz="2200" i="1" dirty="0">
                <a:solidFill>
                  <a:schemeClr val="tx1"/>
                </a:solidFill>
                <a:latin typeface="Times New Roman" pitchFamily="18" charset="0"/>
                <a:cs typeface="Times New Roman" pitchFamily="18" charset="0"/>
              </a:rPr>
              <a:t>methodology</a:t>
            </a:r>
            <a:r>
              <a:rPr lang="en-US" sz="2200" dirty="0">
                <a:solidFill>
                  <a:schemeClr val="tx1"/>
                </a:solidFill>
                <a:latin typeface="Times New Roman" pitchFamily="18" charset="0"/>
                <a:cs typeface="Times New Roman" pitchFamily="18" charset="0"/>
              </a:rPr>
              <a:t>. Strong mixed methods studies are built from </a:t>
            </a:r>
            <a:r>
              <a:rPr lang="en-US" sz="2200" dirty="0" smtClean="0">
                <a:solidFill>
                  <a:schemeClr val="tx1"/>
                </a:solidFill>
                <a:latin typeface="Times New Roman" pitchFamily="18" charset="0"/>
                <a:cs typeface="Times New Roman" pitchFamily="18" charset="0"/>
              </a:rPr>
              <a:t>rigorous</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quantitative </a:t>
            </a:r>
            <a:r>
              <a:rPr lang="en-US" sz="2200" dirty="0">
                <a:solidFill>
                  <a:schemeClr val="tx1"/>
                </a:solidFill>
                <a:latin typeface="Times New Roman" pitchFamily="18" charset="0"/>
                <a:cs typeface="Times New Roman" pitchFamily="18" charset="0"/>
              </a:rPr>
              <a:t>and qualitative components, and researchers need to implement</a:t>
            </a:r>
          </a:p>
          <a:p>
            <a:r>
              <a:rPr lang="en-US" sz="2200" dirty="0">
                <a:solidFill>
                  <a:schemeClr val="tx1"/>
                </a:solidFill>
                <a:latin typeface="Times New Roman" pitchFamily="18" charset="0"/>
                <a:cs typeface="Times New Roman" pitchFamily="18" charset="0"/>
              </a:rPr>
              <a:t>the components well before considering how to mix the two. In particular</a:t>
            </a:r>
            <a:r>
              <a:rPr lang="en-US" sz="2200" dirty="0" smtClean="0">
                <a:solidFill>
                  <a:schemeClr val="tx1"/>
                </a:solidFill>
                <a:latin typeface="Times New Roman" pitchFamily="18" charset="0"/>
                <a:cs typeface="Times New Roman" pitchFamily="18" charset="0"/>
              </a:rPr>
              <a:t>,</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researchers </a:t>
            </a:r>
            <a:r>
              <a:rPr lang="en-US" sz="2200" dirty="0">
                <a:solidFill>
                  <a:schemeClr val="tx1"/>
                </a:solidFill>
                <a:latin typeface="Times New Roman" pitchFamily="18" charset="0"/>
                <a:cs typeface="Times New Roman" pitchFamily="18" charset="0"/>
              </a:rPr>
              <a:t>with strong quantitative training need to develop an </a:t>
            </a:r>
            <a:r>
              <a:rPr lang="en-US" sz="2200" dirty="0" smtClean="0">
                <a:solidFill>
                  <a:schemeClr val="tx1"/>
                </a:solidFill>
                <a:latin typeface="Times New Roman" pitchFamily="18" charset="0"/>
                <a:cs typeface="Times New Roman" pitchFamily="18" charset="0"/>
              </a:rPr>
              <a:t>understanding</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of </a:t>
            </a:r>
            <a:r>
              <a:rPr lang="en-US" sz="2200" dirty="0">
                <a:solidFill>
                  <a:schemeClr val="tx1"/>
                </a:solidFill>
                <a:latin typeface="Times New Roman" pitchFamily="18" charset="0"/>
                <a:cs typeface="Times New Roman" pitchFamily="18" charset="0"/>
              </a:rPr>
              <a:t>qualitative research including its philosophical underpinnings </a:t>
            </a:r>
            <a:r>
              <a:rPr lang="en-US" sz="2200" dirty="0" smtClean="0">
                <a:solidFill>
                  <a:schemeClr val="tx1"/>
                </a:solidFill>
                <a:latin typeface="Times New Roman" pitchFamily="18" charset="0"/>
                <a:cs typeface="Times New Roman" pitchFamily="18" charset="0"/>
              </a:rPr>
              <a:t>and</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basic </a:t>
            </a:r>
            <a:r>
              <a:rPr lang="en-US" sz="2200" dirty="0">
                <a:solidFill>
                  <a:schemeClr val="tx1"/>
                </a:solidFill>
                <a:latin typeface="Times New Roman" pitchFamily="18" charset="0"/>
                <a:cs typeface="Times New Roman" pitchFamily="18" charset="0"/>
              </a:rPr>
              <a:t>data analysis procedures (coding and thematic development), as </a:t>
            </a:r>
            <a:r>
              <a:rPr lang="en-US" sz="2200" dirty="0" smtClean="0">
                <a:solidFill>
                  <a:schemeClr val="tx1"/>
                </a:solidFill>
                <a:latin typeface="Times New Roman" pitchFamily="18" charset="0"/>
                <a:cs typeface="Times New Roman" pitchFamily="18" charset="0"/>
              </a:rPr>
              <a:t>well</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as </a:t>
            </a:r>
            <a:r>
              <a:rPr lang="en-US" sz="2200" dirty="0">
                <a:solidFill>
                  <a:schemeClr val="tx1"/>
                </a:solidFill>
                <a:latin typeface="Times New Roman" pitchFamily="18" charset="0"/>
                <a:cs typeface="Times New Roman" pitchFamily="18" charset="0"/>
              </a:rPr>
              <a:t>the application of specific approaches such as grounded theory, </a:t>
            </a:r>
            <a:r>
              <a:rPr lang="en-US" sz="2200" dirty="0" smtClean="0">
                <a:solidFill>
                  <a:schemeClr val="tx1"/>
                </a:solidFill>
                <a:latin typeface="Times New Roman" pitchFamily="18" charset="0"/>
                <a:cs typeface="Times New Roman" pitchFamily="18" charset="0"/>
              </a:rPr>
              <a:t>case</a:t>
            </a:r>
            <a:r>
              <a:rPr lang="fa-IR" sz="2200" dirty="0" smtClean="0">
                <a:solidFill>
                  <a:schemeClr val="tx1"/>
                </a:solidFill>
                <a:latin typeface="Times New Roman" pitchFamily="18" charset="0"/>
                <a:cs typeface="Times New Roman" pitchFamily="18" charset="0"/>
              </a:rPr>
              <a:t> </a:t>
            </a:r>
            <a:r>
              <a:rPr lang="en-US" sz="2200" dirty="0" smtClean="0">
                <a:solidFill>
                  <a:schemeClr val="tx1"/>
                </a:solidFill>
                <a:latin typeface="Times New Roman" pitchFamily="18" charset="0"/>
                <a:cs typeface="Times New Roman" pitchFamily="18" charset="0"/>
              </a:rPr>
              <a:t>study</a:t>
            </a:r>
            <a:r>
              <a:rPr lang="en-US" sz="2200" dirty="0">
                <a:solidFill>
                  <a:schemeClr val="tx1"/>
                </a:solidFill>
                <a:latin typeface="Times New Roman" pitchFamily="18" charset="0"/>
                <a:cs typeface="Times New Roman" pitchFamily="18" charset="0"/>
              </a:rPr>
              <a:t>, and narrative research. Qualitative methods should entail more than</a:t>
            </a:r>
          </a:p>
          <a:p>
            <a:r>
              <a:rPr lang="en-US" sz="2200" dirty="0">
                <a:solidFill>
                  <a:schemeClr val="tx1"/>
                </a:solidFill>
                <a:latin typeface="Times New Roman" pitchFamily="18" charset="0"/>
                <a:cs typeface="Times New Roman" pitchFamily="18" charset="0"/>
              </a:rPr>
              <a:t>identifying quotations.</a:t>
            </a:r>
          </a:p>
        </p:txBody>
      </p:sp>
    </p:spTree>
    <p:extLst>
      <p:ext uri="{BB962C8B-B14F-4D97-AF65-F5344CB8AC3E}">
        <p14:creationId xmlns:p14="http://schemas.microsoft.com/office/powerpoint/2010/main" xmlns="" val="183406401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lide Number Placeholder 5"/>
          <p:cNvSpPr>
            <a:spLocks noGrp="1"/>
          </p:cNvSpPr>
          <p:nvPr>
            <p:ph type="sldNum" sz="quarter" idx="12"/>
          </p:nvPr>
        </p:nvSpPr>
        <p:spPr/>
        <p:txBody>
          <a:bodyPr/>
          <a:lstStyle/>
          <a:p>
            <a:fld id="{9F6463CE-B828-4595-86EF-A83E4E01860C}" type="slidenum">
              <a:rPr lang="en-US"/>
              <a:pPr/>
              <a:t>105</a:t>
            </a:fld>
            <a:endParaRPr lang="en-US"/>
          </a:p>
        </p:txBody>
      </p:sp>
      <p:sp>
        <p:nvSpPr>
          <p:cNvPr id="289794" name="Rectangle 2"/>
          <p:cNvSpPr>
            <a:spLocks noGrp="1" noChangeArrowheads="1"/>
          </p:cNvSpPr>
          <p:nvPr>
            <p:ph type="title"/>
          </p:nvPr>
        </p:nvSpPr>
        <p:spPr/>
        <p:txBody>
          <a:bodyPr/>
          <a:lstStyle/>
          <a:p>
            <a:r>
              <a:rPr lang="en-US" sz="3300"/>
              <a:t>Mixing (How)</a:t>
            </a:r>
          </a:p>
        </p:txBody>
      </p:sp>
      <p:sp>
        <p:nvSpPr>
          <p:cNvPr id="289795" name="Rectangle 3"/>
          <p:cNvSpPr>
            <a:spLocks noGrp="1" noChangeArrowheads="1"/>
          </p:cNvSpPr>
          <p:nvPr>
            <p:ph type="body" idx="1"/>
          </p:nvPr>
        </p:nvSpPr>
        <p:spPr>
          <a:xfrm>
            <a:off x="1196975" y="1719263"/>
            <a:ext cx="6842125" cy="4411662"/>
          </a:xfrm>
        </p:spPr>
        <p:txBody>
          <a:bodyPr/>
          <a:lstStyle/>
          <a:p>
            <a:pPr>
              <a:buFont typeface="Wingdings" pitchFamily="2" charset="2"/>
              <a:buNone/>
            </a:pPr>
            <a:r>
              <a:rPr lang="en-US" sz="2100" b="1"/>
              <a:t>                        </a:t>
            </a:r>
          </a:p>
        </p:txBody>
      </p:sp>
      <p:sp>
        <p:nvSpPr>
          <p:cNvPr id="289796" name="Text Box 4"/>
          <p:cNvSpPr txBox="1">
            <a:spLocks noChangeArrowheads="1"/>
          </p:cNvSpPr>
          <p:nvPr/>
        </p:nvSpPr>
        <p:spPr bwMode="auto">
          <a:xfrm>
            <a:off x="3505200" y="2820988"/>
            <a:ext cx="13144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latin typeface="Tahoma" pitchFamily="34" charset="0"/>
              </a:rPr>
              <a:t>Results</a:t>
            </a:r>
          </a:p>
        </p:txBody>
      </p:sp>
      <p:sp>
        <p:nvSpPr>
          <p:cNvPr id="289797" name="Text Box 5"/>
          <p:cNvSpPr txBox="1">
            <a:spLocks noChangeArrowheads="1"/>
          </p:cNvSpPr>
          <p:nvPr/>
        </p:nvSpPr>
        <p:spPr bwMode="auto">
          <a:xfrm>
            <a:off x="1584325" y="2089150"/>
            <a:ext cx="184150" cy="368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endParaRPr lang="en-US" sz="1800">
              <a:latin typeface="Tahoma" pitchFamily="34" charset="0"/>
            </a:endParaRPr>
          </a:p>
        </p:txBody>
      </p:sp>
      <p:sp>
        <p:nvSpPr>
          <p:cNvPr id="289798" name="Text Box 6"/>
          <p:cNvSpPr txBox="1">
            <a:spLocks noChangeArrowheads="1"/>
          </p:cNvSpPr>
          <p:nvPr/>
        </p:nvSpPr>
        <p:spPr bwMode="auto">
          <a:xfrm>
            <a:off x="3167063" y="3657600"/>
            <a:ext cx="231933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latin typeface="Tahoma" pitchFamily="34" charset="0"/>
              </a:rPr>
              <a:t>Connect data:</a:t>
            </a:r>
          </a:p>
        </p:txBody>
      </p:sp>
      <p:sp>
        <p:nvSpPr>
          <p:cNvPr id="289799" name="Rectangle 7"/>
          <p:cNvSpPr>
            <a:spLocks noChangeArrowheads="1"/>
          </p:cNvSpPr>
          <p:nvPr/>
        </p:nvSpPr>
        <p:spPr bwMode="auto">
          <a:xfrm>
            <a:off x="5486400" y="4343400"/>
            <a:ext cx="1143000" cy="457200"/>
          </a:xfrm>
          <a:prstGeom prst="rect">
            <a:avLst/>
          </a:prstGeom>
          <a:solidFill>
            <a:schemeClr val="accent1"/>
          </a:solidFill>
          <a:ln w="38100">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17961" dir="13500000" algn="ctr" rotWithShape="0">
                    <a:schemeClr val="tx1">
                      <a:gamma/>
                      <a:shade val="60000"/>
                      <a:invGamma/>
                    </a:schemeClr>
                  </a:outerShdw>
                </a:effectLst>
              </a14:hiddenEffects>
            </a:ext>
          </a:extLst>
        </p:spPr>
        <p:txBody>
          <a:bodyPr wrap="none" anchor="ctr">
            <a:flatTx/>
          </a:bodyPr>
          <a:lstStyle/>
          <a:p>
            <a:pPr algn="ctr"/>
            <a:r>
              <a:rPr lang="en-US" sz="2200">
                <a:solidFill>
                  <a:srgbClr val="FFFF66"/>
                </a:solidFill>
                <a:latin typeface="Times New Roman" pitchFamily="18" charset="0"/>
              </a:rPr>
              <a:t>Results</a:t>
            </a:r>
          </a:p>
        </p:txBody>
      </p:sp>
      <p:sp>
        <p:nvSpPr>
          <p:cNvPr id="289800" name="Text Box 8"/>
          <p:cNvSpPr txBox="1">
            <a:spLocks noChangeArrowheads="1"/>
          </p:cNvSpPr>
          <p:nvPr/>
        </p:nvSpPr>
        <p:spPr bwMode="auto">
          <a:xfrm>
            <a:off x="2743200" y="1905000"/>
            <a:ext cx="31242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20000"/>
              </a:spcBef>
              <a:buClr>
                <a:schemeClr val="folHlink"/>
              </a:buClr>
              <a:buSzPct val="90000"/>
              <a:buFont typeface="Wingdings" pitchFamily="2" charset="2"/>
              <a:buNone/>
            </a:pPr>
            <a:r>
              <a:rPr lang="en-US" sz="2800" b="1">
                <a:latin typeface="Tahoma" pitchFamily="34" charset="0"/>
              </a:rPr>
              <a:t>Converge data:</a:t>
            </a:r>
            <a:endParaRPr lang="en-US" sz="2800">
              <a:latin typeface="Tahoma" pitchFamily="34" charset="0"/>
            </a:endParaRPr>
          </a:p>
        </p:txBody>
      </p:sp>
      <p:sp>
        <p:nvSpPr>
          <p:cNvPr id="289801" name="AutoShape 9"/>
          <p:cNvSpPr>
            <a:spLocks noChangeArrowheads="1"/>
          </p:cNvSpPr>
          <p:nvPr/>
        </p:nvSpPr>
        <p:spPr bwMode="auto">
          <a:xfrm>
            <a:off x="2971800" y="2895600"/>
            <a:ext cx="609600" cy="304800"/>
          </a:xfrm>
          <a:prstGeom prst="rightArrow">
            <a:avLst>
              <a:gd name="adj1" fmla="val 50000"/>
              <a:gd name="adj2" fmla="val 50000"/>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en-US"/>
          </a:p>
        </p:txBody>
      </p:sp>
      <p:sp>
        <p:nvSpPr>
          <p:cNvPr id="289802" name="AutoShape 10"/>
          <p:cNvSpPr>
            <a:spLocks noChangeArrowheads="1"/>
          </p:cNvSpPr>
          <p:nvPr/>
        </p:nvSpPr>
        <p:spPr bwMode="auto">
          <a:xfrm rot="10800000">
            <a:off x="4800600" y="2895600"/>
            <a:ext cx="609600" cy="304800"/>
          </a:xfrm>
          <a:prstGeom prst="rightArrow">
            <a:avLst>
              <a:gd name="adj1" fmla="val 50000"/>
              <a:gd name="adj2" fmla="val 50000"/>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en-US"/>
          </a:p>
        </p:txBody>
      </p:sp>
      <p:sp>
        <p:nvSpPr>
          <p:cNvPr id="289803" name="AutoShape 11"/>
          <p:cNvSpPr>
            <a:spLocks noChangeArrowheads="1"/>
          </p:cNvSpPr>
          <p:nvPr/>
        </p:nvSpPr>
        <p:spPr bwMode="auto">
          <a:xfrm>
            <a:off x="2971800" y="4343400"/>
            <a:ext cx="533400" cy="304800"/>
          </a:xfrm>
          <a:prstGeom prst="rightArrow">
            <a:avLst>
              <a:gd name="adj1" fmla="val 50000"/>
              <a:gd name="adj2" fmla="val 43750"/>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en-US"/>
          </a:p>
        </p:txBody>
      </p:sp>
      <p:sp>
        <p:nvSpPr>
          <p:cNvPr id="289804" name="AutoShape 12"/>
          <p:cNvSpPr>
            <a:spLocks noChangeArrowheads="1"/>
          </p:cNvSpPr>
          <p:nvPr/>
        </p:nvSpPr>
        <p:spPr bwMode="auto">
          <a:xfrm>
            <a:off x="4800600" y="4343400"/>
            <a:ext cx="533400" cy="304800"/>
          </a:xfrm>
          <a:prstGeom prst="rightArrow">
            <a:avLst>
              <a:gd name="adj1" fmla="val 50000"/>
              <a:gd name="adj2" fmla="val 43750"/>
            </a:avLst>
          </a:prstGeom>
          <a:solidFill>
            <a:schemeClr val="accent1"/>
          </a:solidFill>
          <a:ln w="9525">
            <a:miter lim="800000"/>
            <a:headEnd/>
            <a:tailEnd/>
          </a:ln>
          <a:effectLst/>
          <a:scene3d>
            <a:camera prst="legacyPerspectiveBottom"/>
            <a:lightRig rig="legacyFlat3" dir="t"/>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flatTx/>
          </a:bodyPr>
          <a:lstStyle/>
          <a:p>
            <a:endParaRPr lang="en-US"/>
          </a:p>
        </p:txBody>
      </p:sp>
      <p:sp>
        <p:nvSpPr>
          <p:cNvPr id="289805" name="Text Box 13"/>
          <p:cNvSpPr txBox="1">
            <a:spLocks noChangeArrowheads="1"/>
          </p:cNvSpPr>
          <p:nvPr/>
        </p:nvSpPr>
        <p:spPr bwMode="auto">
          <a:xfrm>
            <a:off x="2971800" y="5029200"/>
            <a:ext cx="2703513"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400" b="1">
                <a:latin typeface="Tahoma" pitchFamily="34" charset="0"/>
              </a:rPr>
              <a:t>Embed the data:</a:t>
            </a:r>
          </a:p>
        </p:txBody>
      </p:sp>
      <p:sp>
        <p:nvSpPr>
          <p:cNvPr id="289806" name="Text Box 14"/>
          <p:cNvSpPr txBox="1">
            <a:spLocks noChangeArrowheads="1"/>
          </p:cNvSpPr>
          <p:nvPr/>
        </p:nvSpPr>
        <p:spPr bwMode="auto">
          <a:xfrm>
            <a:off x="3108325" y="5543550"/>
            <a:ext cx="1466850" cy="427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200">
                <a:latin typeface="Tahoma" pitchFamily="34" charset="0"/>
              </a:rPr>
              <a:t>Quan data</a:t>
            </a:r>
          </a:p>
        </p:txBody>
      </p:sp>
      <p:sp>
        <p:nvSpPr>
          <p:cNvPr id="289807" name="Text Box 15"/>
          <p:cNvSpPr txBox="1">
            <a:spLocks noChangeArrowheads="1"/>
          </p:cNvSpPr>
          <p:nvPr/>
        </p:nvSpPr>
        <p:spPr bwMode="auto">
          <a:xfrm>
            <a:off x="3717925" y="6000750"/>
            <a:ext cx="1374775" cy="4270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200">
                <a:latin typeface="Tahoma" pitchFamily="34" charset="0"/>
              </a:rPr>
              <a:t>Qual data</a:t>
            </a:r>
          </a:p>
        </p:txBody>
      </p:sp>
      <p:sp>
        <p:nvSpPr>
          <p:cNvPr id="289808" name="Rectangle 16"/>
          <p:cNvSpPr>
            <a:spLocks noChangeArrowheads="1"/>
          </p:cNvSpPr>
          <p:nvPr/>
        </p:nvSpPr>
        <p:spPr bwMode="auto">
          <a:xfrm>
            <a:off x="3657600" y="6019800"/>
            <a:ext cx="1447800" cy="3810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289809" name="Rectangle 17"/>
          <p:cNvSpPr>
            <a:spLocks noChangeArrowheads="1"/>
          </p:cNvSpPr>
          <p:nvPr/>
        </p:nvSpPr>
        <p:spPr bwMode="auto">
          <a:xfrm>
            <a:off x="2743200" y="5562600"/>
            <a:ext cx="3048000" cy="1143000"/>
          </a:xfrm>
          <a:prstGeom prst="rect">
            <a:avLst/>
          </a:prstGeom>
          <a:noFill/>
          <a:ln w="38100">
            <a:solidFill>
              <a:schemeClr val="accent1"/>
            </a:solidFill>
            <a:miter lim="800000"/>
            <a:headEnd/>
            <a:tailEnd/>
          </a:ln>
          <a:effectLst/>
          <a:scene3d>
            <a:camera prst="legacyPerspectiveTop"/>
            <a:lightRig rig="legacyFlat3" dir="b"/>
          </a:scene3d>
          <a:sp3d extrusionH="887400" prstMaterial="legacyMatte">
            <a:bevelT w="13500" h="13500" prst="angle"/>
            <a:bevelB w="13500" h="13500" prst="angle"/>
            <a:extrusionClr>
              <a:schemeClr val="accent1"/>
            </a:extrusionClr>
          </a:sp3d>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17961" dir="13500000" algn="ctr" rotWithShape="0">
                    <a:schemeClr val="accent1">
                      <a:gamma/>
                      <a:shade val="60000"/>
                      <a:invGamma/>
                    </a:schemeClr>
                  </a:outerShdw>
                </a:effectLst>
              </a14:hiddenEffects>
            </a:ext>
          </a:extLst>
        </p:spPr>
        <p:txBody>
          <a:bodyPr wrap="none" anchor="ctr">
            <a:flatTx/>
          </a:bodyPr>
          <a:lstStyle/>
          <a:p>
            <a:endParaRPr lang="en-US"/>
          </a:p>
        </p:txBody>
      </p:sp>
      <p:sp>
        <p:nvSpPr>
          <p:cNvPr id="289810" name="Rectangle 18"/>
          <p:cNvSpPr>
            <a:spLocks noChangeArrowheads="1"/>
          </p:cNvSpPr>
          <p:nvPr/>
        </p:nvSpPr>
        <p:spPr bwMode="auto">
          <a:xfrm>
            <a:off x="1828800" y="2819400"/>
            <a:ext cx="914400" cy="533400"/>
          </a:xfrm>
          <a:prstGeom prst="rect">
            <a:avLst/>
          </a:prstGeom>
          <a:solidFill>
            <a:schemeClr val="accent1"/>
          </a:solidFill>
          <a:ln w="38100">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flatTx/>
          </a:bodyPr>
          <a:lstStyle/>
          <a:p>
            <a:pPr algn="ctr"/>
            <a:r>
              <a:rPr lang="en-US" sz="2200">
                <a:solidFill>
                  <a:srgbClr val="FFFF66"/>
                </a:solidFill>
                <a:latin typeface="Times New Roman" pitchFamily="18" charset="0"/>
              </a:rPr>
              <a:t>Qual</a:t>
            </a:r>
          </a:p>
        </p:txBody>
      </p:sp>
      <p:sp>
        <p:nvSpPr>
          <p:cNvPr id="289811" name="Rectangle 19"/>
          <p:cNvSpPr>
            <a:spLocks noChangeArrowheads="1"/>
          </p:cNvSpPr>
          <p:nvPr/>
        </p:nvSpPr>
        <p:spPr bwMode="auto">
          <a:xfrm>
            <a:off x="5486400" y="2819400"/>
            <a:ext cx="914400" cy="533400"/>
          </a:xfrm>
          <a:prstGeom prst="rect">
            <a:avLst/>
          </a:prstGeom>
          <a:solidFill>
            <a:schemeClr val="accent1"/>
          </a:solidFill>
          <a:ln w="38100">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flatTx/>
          </a:bodyPr>
          <a:lstStyle/>
          <a:p>
            <a:pPr algn="ctr"/>
            <a:r>
              <a:rPr lang="en-US" sz="2200">
                <a:solidFill>
                  <a:srgbClr val="FFFF66"/>
                </a:solidFill>
                <a:latin typeface="Times New Roman" pitchFamily="18" charset="0"/>
              </a:rPr>
              <a:t>Quan</a:t>
            </a:r>
          </a:p>
        </p:txBody>
      </p:sp>
      <p:sp>
        <p:nvSpPr>
          <p:cNvPr id="289812" name="Rectangle 20"/>
          <p:cNvSpPr>
            <a:spLocks noChangeArrowheads="1"/>
          </p:cNvSpPr>
          <p:nvPr/>
        </p:nvSpPr>
        <p:spPr bwMode="auto">
          <a:xfrm>
            <a:off x="1828800" y="4267200"/>
            <a:ext cx="914400" cy="533400"/>
          </a:xfrm>
          <a:prstGeom prst="rect">
            <a:avLst/>
          </a:prstGeom>
          <a:solidFill>
            <a:schemeClr val="accent1"/>
          </a:solidFill>
          <a:ln w="38100">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flatTx/>
          </a:bodyPr>
          <a:lstStyle/>
          <a:p>
            <a:pPr algn="ctr"/>
            <a:r>
              <a:rPr lang="en-US" sz="2200">
                <a:solidFill>
                  <a:srgbClr val="FFFF66"/>
                </a:solidFill>
                <a:latin typeface="Times New Roman" pitchFamily="18" charset="0"/>
              </a:rPr>
              <a:t>Qual</a:t>
            </a:r>
          </a:p>
        </p:txBody>
      </p:sp>
      <p:sp>
        <p:nvSpPr>
          <p:cNvPr id="289813" name="Rectangle 21"/>
          <p:cNvSpPr>
            <a:spLocks noChangeArrowheads="1"/>
          </p:cNvSpPr>
          <p:nvPr/>
        </p:nvSpPr>
        <p:spPr bwMode="auto">
          <a:xfrm>
            <a:off x="3657600" y="4267200"/>
            <a:ext cx="914400" cy="533400"/>
          </a:xfrm>
          <a:prstGeom prst="rect">
            <a:avLst/>
          </a:prstGeom>
          <a:solidFill>
            <a:schemeClr val="accent1"/>
          </a:solidFill>
          <a:ln w="38100">
            <a:miter lim="800000"/>
            <a:headEnd/>
            <a:tailEnd/>
          </a:ln>
          <a:effectLst/>
          <a:scene3d>
            <a:camera prst="legacyPerspectiveTopRight"/>
            <a:lightRig rig="legacyFlat3" dir="b"/>
          </a:scene3d>
          <a:sp3d extrusionH="887400" prstMaterial="legacyMatte">
            <a:bevelT w="13500" h="13500" prst="angle"/>
            <a:bevelB w="13500" h="13500" prst="angle"/>
            <a:extrusionClr>
              <a:schemeClr val="accent1"/>
            </a:extrusionClr>
          </a:sp3d>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nchor="ctr">
            <a:flatTx/>
          </a:bodyPr>
          <a:lstStyle/>
          <a:p>
            <a:pPr algn="ctr"/>
            <a:r>
              <a:rPr lang="en-US" sz="2200">
                <a:solidFill>
                  <a:srgbClr val="FFFF66"/>
                </a:solidFill>
                <a:latin typeface="Times New Roman" pitchFamily="18" charset="0"/>
              </a:rPr>
              <a:t>Quan</a:t>
            </a:r>
          </a:p>
        </p:txBody>
      </p:sp>
    </p:spTree>
    <p:extLst>
      <p:ext uri="{BB962C8B-B14F-4D97-AF65-F5344CB8AC3E}">
        <p14:creationId xmlns:p14="http://schemas.microsoft.com/office/powerpoint/2010/main" xmlns="" val="3606442368"/>
      </p:ext>
    </p:extLst>
  </p:cSld>
  <p:clrMapOvr>
    <a:masterClrMapping/>
  </p:clrMapOvr>
  <p:transition advClick="0"/>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77980E-95E3-419A-91EF-9ACDFB3F22D7}" type="slidenum">
              <a:rPr lang="en-US"/>
              <a:pPr/>
              <a:t>106</a:t>
            </a:fld>
            <a:endParaRPr lang="en-US"/>
          </a:p>
        </p:txBody>
      </p:sp>
      <p:sp>
        <p:nvSpPr>
          <p:cNvPr id="290818" name="Rectangle 2"/>
          <p:cNvSpPr>
            <a:spLocks noGrp="1" noChangeArrowheads="1"/>
          </p:cNvSpPr>
          <p:nvPr>
            <p:ph type="title"/>
          </p:nvPr>
        </p:nvSpPr>
        <p:spPr/>
        <p:txBody>
          <a:bodyPr/>
          <a:lstStyle/>
          <a:p>
            <a:r>
              <a:rPr lang="en-US"/>
              <a:t>Mixing</a:t>
            </a:r>
          </a:p>
        </p:txBody>
      </p:sp>
      <p:sp>
        <p:nvSpPr>
          <p:cNvPr id="290819" name="Rectangle 3"/>
          <p:cNvSpPr>
            <a:spLocks noGrp="1" noChangeArrowheads="1"/>
          </p:cNvSpPr>
          <p:nvPr>
            <p:ph type="body" idx="1"/>
          </p:nvPr>
        </p:nvSpPr>
        <p:spPr/>
        <p:txBody>
          <a:bodyPr/>
          <a:lstStyle/>
          <a:p>
            <a:pPr>
              <a:lnSpc>
                <a:spcPct val="90000"/>
              </a:lnSpc>
            </a:pPr>
            <a:r>
              <a:rPr lang="en-US"/>
              <a:t>What</a:t>
            </a:r>
          </a:p>
          <a:p>
            <a:pPr lvl="1">
              <a:lnSpc>
                <a:spcPct val="90000"/>
              </a:lnSpc>
            </a:pPr>
            <a:r>
              <a:rPr lang="en-US"/>
              <a:t>Data (Methods)</a:t>
            </a:r>
          </a:p>
          <a:p>
            <a:pPr lvl="1">
              <a:lnSpc>
                <a:spcPct val="90000"/>
              </a:lnSpc>
            </a:pPr>
            <a:r>
              <a:rPr lang="en-US"/>
              <a:t>Qualitative and quantitative research</a:t>
            </a:r>
          </a:p>
          <a:p>
            <a:pPr lvl="1">
              <a:lnSpc>
                <a:spcPct val="90000"/>
              </a:lnSpc>
            </a:pPr>
            <a:r>
              <a:rPr lang="en-US"/>
              <a:t>Philosophical assumptions</a:t>
            </a:r>
          </a:p>
          <a:p>
            <a:pPr>
              <a:lnSpc>
                <a:spcPct val="90000"/>
              </a:lnSpc>
            </a:pPr>
            <a:r>
              <a:rPr lang="en-US"/>
              <a:t>Where</a:t>
            </a:r>
          </a:p>
          <a:p>
            <a:pPr lvl="1">
              <a:lnSpc>
                <a:spcPct val="90000"/>
              </a:lnSpc>
            </a:pPr>
            <a:r>
              <a:rPr lang="en-US"/>
              <a:t>Throughout the process of research</a:t>
            </a:r>
          </a:p>
          <a:p>
            <a:pPr lvl="1">
              <a:lnSpc>
                <a:spcPct val="90000"/>
              </a:lnSpc>
            </a:pPr>
            <a:r>
              <a:rPr lang="en-US"/>
              <a:t>Data collection </a:t>
            </a:r>
          </a:p>
          <a:p>
            <a:pPr lvl="1">
              <a:lnSpc>
                <a:spcPct val="90000"/>
              </a:lnSpc>
            </a:pPr>
            <a:r>
              <a:rPr lang="en-US"/>
              <a:t>Data analysis</a:t>
            </a:r>
          </a:p>
          <a:p>
            <a:pPr lvl="1">
              <a:lnSpc>
                <a:spcPct val="90000"/>
              </a:lnSpc>
            </a:pPr>
            <a:r>
              <a:rPr lang="en-US"/>
              <a:t>Interpretation</a:t>
            </a:r>
          </a:p>
        </p:txBody>
      </p:sp>
    </p:spTree>
    <p:extLst>
      <p:ext uri="{BB962C8B-B14F-4D97-AF65-F5344CB8AC3E}">
        <p14:creationId xmlns:p14="http://schemas.microsoft.com/office/powerpoint/2010/main" xmlns="" val="3900395680"/>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Slide Number Placeholder 5"/>
          <p:cNvSpPr>
            <a:spLocks noGrp="1"/>
          </p:cNvSpPr>
          <p:nvPr>
            <p:ph type="sldNum" sz="quarter" idx="12"/>
          </p:nvPr>
        </p:nvSpPr>
        <p:spPr/>
        <p:txBody>
          <a:bodyPr/>
          <a:lstStyle/>
          <a:p>
            <a:fld id="{30A566F9-3B33-4B55-A1C5-68C19C1F9C17}" type="slidenum">
              <a:rPr lang="en-US"/>
              <a:pPr/>
              <a:t>107</a:t>
            </a:fld>
            <a:endParaRPr lang="en-US"/>
          </a:p>
        </p:txBody>
      </p:sp>
      <p:sp>
        <p:nvSpPr>
          <p:cNvPr id="250882" name="Rectangle 2"/>
          <p:cNvSpPr>
            <a:spLocks noGrp="1" noChangeArrowheads="1"/>
          </p:cNvSpPr>
          <p:nvPr>
            <p:ph type="title"/>
          </p:nvPr>
        </p:nvSpPr>
        <p:spPr>
          <a:xfrm>
            <a:off x="-304800" y="152400"/>
            <a:ext cx="7543800" cy="1295400"/>
          </a:xfrm>
        </p:spPr>
        <p:txBody>
          <a:bodyPr/>
          <a:lstStyle/>
          <a:p>
            <a:r>
              <a:rPr lang="en-US"/>
              <a:t> </a:t>
            </a:r>
          </a:p>
        </p:txBody>
      </p:sp>
      <p:grpSp>
        <p:nvGrpSpPr>
          <p:cNvPr id="250883" name="Group 3"/>
          <p:cNvGrpSpPr>
            <a:grpSpLocks/>
          </p:cNvGrpSpPr>
          <p:nvPr/>
        </p:nvGrpSpPr>
        <p:grpSpPr bwMode="auto">
          <a:xfrm>
            <a:off x="1066800" y="1524000"/>
            <a:ext cx="7162800" cy="1784350"/>
            <a:chOff x="1736" y="6911"/>
            <a:chExt cx="7840" cy="1008"/>
          </a:xfrm>
        </p:grpSpPr>
        <p:sp>
          <p:nvSpPr>
            <p:cNvPr id="250884" name="Text Box 4"/>
            <p:cNvSpPr txBox="1">
              <a:spLocks noChangeArrowheads="1"/>
            </p:cNvSpPr>
            <p:nvPr/>
          </p:nvSpPr>
          <p:spPr bwMode="auto">
            <a:xfrm>
              <a:off x="1736" y="6911"/>
              <a:ext cx="1440"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400" b="1">
                  <a:solidFill>
                    <a:srgbClr val="000000"/>
                  </a:solidFill>
                </a:rPr>
                <a:t>QUAN</a:t>
              </a:r>
              <a:br>
                <a:rPr lang="en-US" sz="2400" b="1">
                  <a:solidFill>
                    <a:srgbClr val="000000"/>
                  </a:solidFill>
                </a:rPr>
              </a:br>
              <a:r>
                <a:rPr lang="en-US" sz="2400" b="1">
                  <a:solidFill>
                    <a:srgbClr val="000000"/>
                  </a:solidFill>
                </a:rPr>
                <a:t>Data &amp; Results</a:t>
              </a:r>
            </a:p>
          </p:txBody>
        </p:sp>
        <p:sp>
          <p:nvSpPr>
            <p:cNvPr id="250885" name="Text Box 5"/>
            <p:cNvSpPr txBox="1">
              <a:spLocks noChangeArrowheads="1"/>
            </p:cNvSpPr>
            <p:nvPr/>
          </p:nvSpPr>
          <p:spPr bwMode="auto">
            <a:xfrm>
              <a:off x="4752" y="7020"/>
              <a:ext cx="1728" cy="792"/>
            </a:xfrm>
            <a:prstGeom prst="rect">
              <a:avLst/>
            </a:prstGeom>
            <a:solidFill>
              <a:srgbClr val="FFFF99"/>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800">
                  <a:solidFill>
                    <a:srgbClr val="000000"/>
                  </a:solidFill>
                  <a:latin typeface="MS PGothic" pitchFamily="34" charset="-128"/>
                </a:rPr>
                <a:t/>
              </a:r>
              <a:br>
                <a:rPr lang="en-US" sz="800">
                  <a:solidFill>
                    <a:srgbClr val="000000"/>
                  </a:solidFill>
                  <a:latin typeface="MS PGothic" pitchFamily="34" charset="-128"/>
                </a:rPr>
              </a:br>
              <a:endParaRPr lang="en-US" sz="800">
                <a:solidFill>
                  <a:srgbClr val="000000"/>
                </a:solidFill>
                <a:latin typeface="MS PGothic" pitchFamily="34" charset="-128"/>
              </a:endParaRPr>
            </a:p>
            <a:p>
              <a:pPr algn="ctr" eaLnBrk="1" hangingPunct="1"/>
              <a:endParaRPr lang="en-US" sz="800">
                <a:solidFill>
                  <a:srgbClr val="000000"/>
                </a:solidFill>
                <a:latin typeface="MS PGothic" pitchFamily="34" charset="-128"/>
              </a:endParaRPr>
            </a:p>
            <a:p>
              <a:pPr algn="ctr" eaLnBrk="1" hangingPunct="1"/>
              <a:endParaRPr lang="en-US" sz="800">
                <a:solidFill>
                  <a:srgbClr val="000000"/>
                </a:solidFill>
                <a:latin typeface="MS PGothic" pitchFamily="34" charset="-128"/>
              </a:endParaRPr>
            </a:p>
            <a:p>
              <a:pPr algn="ctr" eaLnBrk="1" hangingPunct="1"/>
              <a:r>
                <a:rPr lang="en-US" sz="1600" b="1">
                  <a:solidFill>
                    <a:srgbClr val="000000"/>
                  </a:solidFill>
                </a:rPr>
                <a:t>Interpretation</a:t>
              </a:r>
            </a:p>
          </p:txBody>
        </p:sp>
        <p:sp>
          <p:nvSpPr>
            <p:cNvPr id="250886" name="AutoShape 6"/>
            <p:cNvSpPr>
              <a:spLocks noChangeArrowheads="1"/>
            </p:cNvSpPr>
            <p:nvPr/>
          </p:nvSpPr>
          <p:spPr bwMode="auto">
            <a:xfrm>
              <a:off x="3416" y="7308"/>
              <a:ext cx="1080" cy="216"/>
            </a:xfrm>
            <a:prstGeom prst="rightArrow">
              <a:avLst>
                <a:gd name="adj1" fmla="val 50000"/>
                <a:gd name="adj2" fmla="val 125000"/>
              </a:avLst>
            </a:prstGeom>
            <a:solidFill>
              <a:srgbClr val="669999"/>
            </a:solidFill>
            <a:ln w="9525">
              <a:solidFill>
                <a:srgbClr val="000000"/>
              </a:solidFill>
              <a:miter lim="800000"/>
              <a:headEnd/>
              <a:tailEnd/>
            </a:ln>
          </p:spPr>
          <p:txBody>
            <a:bodyPr wrap="none" anchor="ctr"/>
            <a:lstStyle/>
            <a:p>
              <a:endParaRPr lang="en-US"/>
            </a:p>
          </p:txBody>
        </p:sp>
        <p:sp>
          <p:nvSpPr>
            <p:cNvPr id="250887" name="AutoShape 7"/>
            <p:cNvSpPr>
              <a:spLocks noChangeArrowheads="1"/>
            </p:cNvSpPr>
            <p:nvPr/>
          </p:nvSpPr>
          <p:spPr bwMode="auto">
            <a:xfrm flipH="1">
              <a:off x="6744" y="7308"/>
              <a:ext cx="1080" cy="216"/>
            </a:xfrm>
            <a:prstGeom prst="rightArrow">
              <a:avLst>
                <a:gd name="adj1" fmla="val 50000"/>
                <a:gd name="adj2" fmla="val 125000"/>
              </a:avLst>
            </a:prstGeom>
            <a:solidFill>
              <a:srgbClr val="669999"/>
            </a:solidFill>
            <a:ln w="9525">
              <a:solidFill>
                <a:srgbClr val="000000"/>
              </a:solidFill>
              <a:miter lim="800000"/>
              <a:headEnd/>
              <a:tailEnd/>
            </a:ln>
          </p:spPr>
          <p:txBody>
            <a:bodyPr wrap="none" anchor="ctr"/>
            <a:lstStyle/>
            <a:p>
              <a:endParaRPr lang="en-US"/>
            </a:p>
          </p:txBody>
        </p:sp>
        <p:sp>
          <p:nvSpPr>
            <p:cNvPr id="250888" name="Text Box 8"/>
            <p:cNvSpPr txBox="1">
              <a:spLocks noChangeArrowheads="1"/>
            </p:cNvSpPr>
            <p:nvPr/>
          </p:nvSpPr>
          <p:spPr bwMode="auto">
            <a:xfrm>
              <a:off x="8136" y="6911"/>
              <a:ext cx="1440"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400" b="1">
                  <a:solidFill>
                    <a:srgbClr val="000000"/>
                  </a:solidFill>
                </a:rPr>
                <a:t>QUAL</a:t>
              </a:r>
              <a:br>
                <a:rPr lang="en-US" sz="2400" b="1">
                  <a:solidFill>
                    <a:srgbClr val="000000"/>
                  </a:solidFill>
                </a:rPr>
              </a:br>
              <a:r>
                <a:rPr lang="en-US" sz="2400" b="1">
                  <a:solidFill>
                    <a:srgbClr val="000000"/>
                  </a:solidFill>
                </a:rPr>
                <a:t>Data &amp; Results</a:t>
              </a:r>
            </a:p>
          </p:txBody>
        </p:sp>
      </p:grpSp>
      <p:grpSp>
        <p:nvGrpSpPr>
          <p:cNvPr id="250889" name="Group 9"/>
          <p:cNvGrpSpPr>
            <a:grpSpLocks/>
          </p:cNvGrpSpPr>
          <p:nvPr/>
        </p:nvGrpSpPr>
        <p:grpSpPr bwMode="auto">
          <a:xfrm>
            <a:off x="533400" y="4114800"/>
            <a:ext cx="8229600" cy="2357438"/>
            <a:chOff x="1536" y="3357"/>
            <a:chExt cx="9656" cy="1792"/>
          </a:xfrm>
        </p:grpSpPr>
        <p:sp>
          <p:nvSpPr>
            <p:cNvPr id="250890" name="Text Box 10"/>
            <p:cNvSpPr txBox="1">
              <a:spLocks noChangeArrowheads="1"/>
            </p:cNvSpPr>
            <p:nvPr/>
          </p:nvSpPr>
          <p:spPr bwMode="auto">
            <a:xfrm>
              <a:off x="1728" y="3610"/>
              <a:ext cx="1728"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QUAN</a:t>
              </a:r>
              <a:br>
                <a:rPr lang="en-US" sz="2000" b="1">
                  <a:solidFill>
                    <a:srgbClr val="000000"/>
                  </a:solidFill>
                </a:rPr>
              </a:br>
              <a:r>
                <a:rPr lang="en-US" sz="2000" b="1">
                  <a:solidFill>
                    <a:srgbClr val="000000"/>
                  </a:solidFill>
                </a:rPr>
                <a:t>Pre-test Data &amp; Results</a:t>
              </a:r>
              <a:endParaRPr lang="en-US" sz="2000" b="1"/>
            </a:p>
          </p:txBody>
        </p:sp>
        <p:sp>
          <p:nvSpPr>
            <p:cNvPr id="250891" name="Text Box 11"/>
            <p:cNvSpPr txBox="1">
              <a:spLocks noChangeArrowheads="1"/>
            </p:cNvSpPr>
            <p:nvPr/>
          </p:nvSpPr>
          <p:spPr bwMode="auto">
            <a:xfrm>
              <a:off x="6448" y="3610"/>
              <a:ext cx="1728"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QUAN</a:t>
              </a:r>
              <a:br>
                <a:rPr lang="en-US" sz="2000" b="1">
                  <a:solidFill>
                    <a:srgbClr val="000000"/>
                  </a:solidFill>
                </a:rPr>
              </a:br>
              <a:r>
                <a:rPr lang="en-US" sz="2000" b="1">
                  <a:solidFill>
                    <a:srgbClr val="000000"/>
                  </a:solidFill>
                </a:rPr>
                <a:t>Post-test Data &amp; Results</a:t>
              </a:r>
              <a:endParaRPr lang="en-US" sz="2000" b="1"/>
            </a:p>
          </p:txBody>
        </p:sp>
        <p:grpSp>
          <p:nvGrpSpPr>
            <p:cNvPr id="250892" name="Group 12"/>
            <p:cNvGrpSpPr>
              <a:grpSpLocks/>
            </p:cNvGrpSpPr>
            <p:nvPr/>
          </p:nvGrpSpPr>
          <p:grpSpPr bwMode="auto">
            <a:xfrm>
              <a:off x="3840" y="3491"/>
              <a:ext cx="2432" cy="606"/>
              <a:chOff x="3824" y="6754"/>
              <a:chExt cx="2432" cy="606"/>
            </a:xfrm>
          </p:grpSpPr>
          <p:sp>
            <p:nvSpPr>
              <p:cNvPr id="250893" name="AutoShape 13"/>
              <p:cNvSpPr>
                <a:spLocks noChangeArrowheads="1"/>
              </p:cNvSpPr>
              <p:nvPr/>
            </p:nvSpPr>
            <p:spPr bwMode="auto">
              <a:xfrm>
                <a:off x="3824" y="6754"/>
                <a:ext cx="2432" cy="542"/>
              </a:xfrm>
              <a:prstGeom prst="rightArrow">
                <a:avLst>
                  <a:gd name="adj1" fmla="val 50000"/>
                  <a:gd name="adj2" fmla="val 112177"/>
                </a:avLst>
              </a:prstGeom>
              <a:noFill/>
              <a:ln w="9525">
                <a:solidFill>
                  <a:srgbClr val="000000"/>
                </a:solidFill>
                <a:miter lim="800000"/>
                <a:headEnd/>
                <a:tailEnd/>
              </a:ln>
              <a:extLst>
                <a:ext uri="{909E8E84-426E-40DD-AFC4-6F175D3DCCD1}">
                  <a14:hiddenFill xmlns:a14="http://schemas.microsoft.com/office/drawing/2010/main" xmlns="">
                    <a:solidFill>
                      <a:srgbClr val="669999"/>
                    </a:solidFill>
                  </a14:hiddenFill>
                </a:ext>
              </a:extLst>
            </p:spPr>
            <p:txBody>
              <a:bodyPr wrap="none" anchor="ctr"/>
              <a:lstStyle/>
              <a:p>
                <a:endParaRPr lang="en-US"/>
              </a:p>
            </p:txBody>
          </p:sp>
          <p:sp>
            <p:nvSpPr>
              <p:cNvPr id="250894" name="Text Box 14"/>
              <p:cNvSpPr txBox="1">
                <a:spLocks noChangeArrowheads="1"/>
              </p:cNvSpPr>
              <p:nvPr/>
            </p:nvSpPr>
            <p:spPr bwMode="auto">
              <a:xfrm>
                <a:off x="3824" y="6864"/>
                <a:ext cx="2160" cy="4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eaLnBrk="1" hangingPunct="1"/>
                <a:r>
                  <a:rPr lang="en-US" sz="1600" b="1"/>
                  <a:t>Intervention</a:t>
                </a:r>
              </a:p>
            </p:txBody>
          </p:sp>
        </p:grpSp>
        <p:sp>
          <p:nvSpPr>
            <p:cNvPr id="250895" name="Text Box 15"/>
            <p:cNvSpPr txBox="1">
              <a:spLocks noChangeArrowheads="1"/>
            </p:cNvSpPr>
            <p:nvPr/>
          </p:nvSpPr>
          <p:spPr bwMode="auto">
            <a:xfrm>
              <a:off x="4048" y="4185"/>
              <a:ext cx="1936" cy="736"/>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100" b="1">
                  <a:solidFill>
                    <a:srgbClr val="000000"/>
                  </a:solidFill>
                </a:rPr>
                <a:t>qual</a:t>
              </a:r>
              <a:br>
                <a:rPr lang="en-US" sz="2100" b="1">
                  <a:solidFill>
                    <a:srgbClr val="000000"/>
                  </a:solidFill>
                </a:rPr>
              </a:br>
              <a:r>
                <a:rPr lang="en-US" sz="2100" b="1">
                  <a:solidFill>
                    <a:srgbClr val="000000"/>
                  </a:solidFill>
                </a:rPr>
                <a:t>Process</a:t>
              </a:r>
              <a:endParaRPr lang="en-US" sz="2100" b="1"/>
            </a:p>
          </p:txBody>
        </p:sp>
        <p:sp>
          <p:nvSpPr>
            <p:cNvPr id="250896" name="Rectangle 16"/>
            <p:cNvSpPr>
              <a:spLocks noChangeArrowheads="1"/>
            </p:cNvSpPr>
            <p:nvPr/>
          </p:nvSpPr>
          <p:spPr bwMode="auto">
            <a:xfrm>
              <a:off x="1536" y="3357"/>
              <a:ext cx="6880" cy="1792"/>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250897" name="Text Box 17"/>
            <p:cNvSpPr txBox="1">
              <a:spLocks noChangeArrowheads="1"/>
            </p:cNvSpPr>
            <p:nvPr/>
          </p:nvSpPr>
          <p:spPr bwMode="auto">
            <a:xfrm>
              <a:off x="9464" y="3829"/>
              <a:ext cx="1728" cy="792"/>
            </a:xfrm>
            <a:prstGeom prst="rect">
              <a:avLst/>
            </a:prstGeom>
            <a:solidFill>
              <a:srgbClr val="FFFF99"/>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1500" b="1">
                  <a:solidFill>
                    <a:srgbClr val="000000"/>
                  </a:solidFill>
                  <a:latin typeface="MS PGothic" pitchFamily="34" charset="-128"/>
                </a:rPr>
                <a:t/>
              </a:r>
              <a:br>
                <a:rPr lang="en-US" sz="1500" b="1">
                  <a:solidFill>
                    <a:srgbClr val="000000"/>
                  </a:solidFill>
                  <a:latin typeface="MS PGothic" pitchFamily="34" charset="-128"/>
                </a:rPr>
              </a:br>
              <a:r>
                <a:rPr lang="en-US" sz="1500" b="1">
                  <a:solidFill>
                    <a:srgbClr val="000000"/>
                  </a:solidFill>
                </a:rPr>
                <a:t>Interpretation</a:t>
              </a:r>
              <a:endParaRPr lang="en-US" sz="1500" b="1"/>
            </a:p>
          </p:txBody>
        </p:sp>
        <p:sp>
          <p:nvSpPr>
            <p:cNvPr id="250898" name="AutoShape 18"/>
            <p:cNvSpPr>
              <a:spLocks noChangeArrowheads="1"/>
            </p:cNvSpPr>
            <p:nvPr/>
          </p:nvSpPr>
          <p:spPr bwMode="auto">
            <a:xfrm>
              <a:off x="8560" y="4105"/>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grpSp>
      <p:sp>
        <p:nvSpPr>
          <p:cNvPr id="250899" name="Text Box 19"/>
          <p:cNvSpPr txBox="1">
            <a:spLocks noChangeArrowheads="1"/>
          </p:cNvSpPr>
          <p:nvPr/>
        </p:nvSpPr>
        <p:spPr bwMode="auto">
          <a:xfrm>
            <a:off x="1371600" y="990600"/>
            <a:ext cx="381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b="1"/>
              <a:t>Triangulation Design</a:t>
            </a:r>
          </a:p>
        </p:txBody>
      </p:sp>
      <p:sp>
        <p:nvSpPr>
          <p:cNvPr id="250900" name="Text Box 20"/>
          <p:cNvSpPr txBox="1">
            <a:spLocks noChangeArrowheads="1"/>
          </p:cNvSpPr>
          <p:nvPr/>
        </p:nvSpPr>
        <p:spPr bwMode="auto">
          <a:xfrm>
            <a:off x="1828800" y="3505200"/>
            <a:ext cx="3810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b="1"/>
              <a:t>Embedded Design</a:t>
            </a:r>
          </a:p>
        </p:txBody>
      </p:sp>
      <p:sp>
        <p:nvSpPr>
          <p:cNvPr id="250901" name="Text Box 21"/>
          <p:cNvSpPr txBox="1">
            <a:spLocks noChangeArrowheads="1"/>
          </p:cNvSpPr>
          <p:nvPr/>
        </p:nvSpPr>
        <p:spPr bwMode="auto">
          <a:xfrm>
            <a:off x="-457200" y="609600"/>
            <a:ext cx="89916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eaLnBrk="1" hangingPunct="1">
              <a:spcBef>
                <a:spcPct val="50000"/>
              </a:spcBef>
            </a:pPr>
            <a:r>
              <a:rPr lang="en-US" sz="2800" b="1"/>
              <a:t>Concurrent Mixed Methods Designs</a:t>
            </a:r>
          </a:p>
        </p:txBody>
      </p:sp>
      <p:sp>
        <p:nvSpPr>
          <p:cNvPr id="250904" name="Text Box 24"/>
          <p:cNvSpPr txBox="1">
            <a:spLocks noChangeArrowheads="1"/>
          </p:cNvSpPr>
          <p:nvPr/>
        </p:nvSpPr>
        <p:spPr bwMode="auto">
          <a:xfrm>
            <a:off x="0" y="0"/>
            <a:ext cx="7534275"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solidFill>
                  <a:schemeClr val="tx2"/>
                </a:solidFill>
              </a:rPr>
              <a:t>Parsimonious Designs </a:t>
            </a:r>
            <a:r>
              <a:rPr lang="en-US" sz="2800" b="1">
                <a:solidFill>
                  <a:schemeClr val="tx2"/>
                </a:solidFill>
              </a:rPr>
              <a:t>(</a:t>
            </a:r>
            <a:r>
              <a:rPr lang="en-US" sz="2000" b="1">
                <a:solidFill>
                  <a:schemeClr val="tx2"/>
                </a:solidFill>
              </a:rPr>
              <a:t>Creswell &amp; Plano Clark, 2007</a:t>
            </a:r>
            <a:r>
              <a:rPr lang="en-US" sz="2800" b="1">
                <a:solidFill>
                  <a:schemeClr val="tx2"/>
                </a:solidFill>
              </a:rPr>
              <a:t>)</a:t>
            </a:r>
          </a:p>
        </p:txBody>
      </p:sp>
    </p:spTree>
    <p:extLst>
      <p:ext uri="{BB962C8B-B14F-4D97-AF65-F5344CB8AC3E}">
        <p14:creationId xmlns:p14="http://schemas.microsoft.com/office/powerpoint/2010/main" xmlns="" val="1118215105"/>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Slide Number Placeholder 5"/>
          <p:cNvSpPr>
            <a:spLocks noGrp="1"/>
          </p:cNvSpPr>
          <p:nvPr>
            <p:ph type="sldNum" sz="quarter" idx="12"/>
          </p:nvPr>
        </p:nvSpPr>
        <p:spPr/>
        <p:txBody>
          <a:bodyPr/>
          <a:lstStyle/>
          <a:p>
            <a:fld id="{56B613BC-1269-400D-BE85-4C46221C21FD}" type="slidenum">
              <a:rPr lang="en-US"/>
              <a:pPr/>
              <a:t>108</a:t>
            </a:fld>
            <a:endParaRPr lang="en-US"/>
          </a:p>
        </p:txBody>
      </p:sp>
      <p:sp>
        <p:nvSpPr>
          <p:cNvPr id="251906" name="Rectangle 2"/>
          <p:cNvSpPr>
            <a:spLocks noGrp="1" noChangeArrowheads="1"/>
          </p:cNvSpPr>
          <p:nvPr>
            <p:ph type="title"/>
          </p:nvPr>
        </p:nvSpPr>
        <p:spPr/>
        <p:txBody>
          <a:bodyPr/>
          <a:lstStyle/>
          <a:p>
            <a:r>
              <a:rPr lang="en-US"/>
              <a:t> </a:t>
            </a:r>
          </a:p>
        </p:txBody>
      </p:sp>
      <p:sp>
        <p:nvSpPr>
          <p:cNvPr id="251907" name="Rectangle 3"/>
          <p:cNvSpPr>
            <a:spLocks noChangeArrowheads="1"/>
          </p:cNvSpPr>
          <p:nvPr/>
        </p:nvSpPr>
        <p:spPr bwMode="auto">
          <a:xfrm>
            <a:off x="228600" y="49213"/>
            <a:ext cx="7624763" cy="5191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eaLnBrk="1" hangingPunct="1">
              <a:spcBef>
                <a:spcPct val="50000"/>
              </a:spcBef>
            </a:pPr>
            <a:r>
              <a:rPr lang="en-US" sz="2800" b="1"/>
              <a:t>Sequential Designs Mixed Methods Designs</a:t>
            </a:r>
          </a:p>
        </p:txBody>
      </p:sp>
      <p:grpSp>
        <p:nvGrpSpPr>
          <p:cNvPr id="251908" name="Group 4"/>
          <p:cNvGrpSpPr>
            <a:grpSpLocks/>
          </p:cNvGrpSpPr>
          <p:nvPr/>
        </p:nvGrpSpPr>
        <p:grpSpPr bwMode="auto">
          <a:xfrm>
            <a:off x="1524000" y="990600"/>
            <a:ext cx="6394450" cy="1524000"/>
            <a:chOff x="1584" y="603"/>
            <a:chExt cx="8872" cy="1197"/>
          </a:xfrm>
        </p:grpSpPr>
        <p:grpSp>
          <p:nvGrpSpPr>
            <p:cNvPr id="251909" name="Group 5"/>
            <p:cNvGrpSpPr>
              <a:grpSpLocks/>
            </p:cNvGrpSpPr>
            <p:nvPr/>
          </p:nvGrpSpPr>
          <p:grpSpPr bwMode="auto">
            <a:xfrm>
              <a:off x="1584" y="603"/>
              <a:ext cx="8872" cy="1032"/>
              <a:chOff x="1584" y="603"/>
              <a:chExt cx="8872" cy="1032"/>
            </a:xfrm>
          </p:grpSpPr>
          <p:sp>
            <p:nvSpPr>
              <p:cNvPr id="251910" name="Text Box 6"/>
              <p:cNvSpPr txBox="1">
                <a:spLocks noChangeArrowheads="1"/>
              </p:cNvSpPr>
              <p:nvPr/>
            </p:nvSpPr>
            <p:spPr bwMode="auto">
              <a:xfrm>
                <a:off x="1584" y="627"/>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QUAN</a:t>
                </a:r>
                <a:br>
                  <a:rPr lang="en-US" sz="2000" b="1">
                    <a:solidFill>
                      <a:srgbClr val="000000"/>
                    </a:solidFill>
                  </a:rPr>
                </a:br>
                <a:r>
                  <a:rPr lang="en-US" sz="2000" b="1">
                    <a:solidFill>
                      <a:srgbClr val="000000"/>
                    </a:solidFill>
                  </a:rPr>
                  <a:t>Data &amp; Results</a:t>
                </a:r>
                <a:endParaRPr lang="en-US" sz="2000" b="1"/>
              </a:p>
            </p:txBody>
          </p:sp>
          <p:sp>
            <p:nvSpPr>
              <p:cNvPr id="251911" name="Text Box 7"/>
              <p:cNvSpPr txBox="1">
                <a:spLocks noChangeArrowheads="1"/>
              </p:cNvSpPr>
              <p:nvPr/>
            </p:nvSpPr>
            <p:spPr bwMode="auto">
              <a:xfrm>
                <a:off x="8728" y="803"/>
                <a:ext cx="1728" cy="792"/>
              </a:xfrm>
              <a:prstGeom prst="rect">
                <a:avLst/>
              </a:prstGeom>
              <a:solidFill>
                <a:srgbClr val="FFFF99"/>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b="1">
                    <a:solidFill>
                      <a:srgbClr val="000000"/>
                    </a:solidFill>
                    <a:latin typeface="MS PGothic" pitchFamily="34" charset="-128"/>
                  </a:rPr>
                  <a:t/>
                </a:r>
                <a:br>
                  <a:rPr lang="en-US" b="1">
                    <a:solidFill>
                      <a:srgbClr val="000000"/>
                    </a:solidFill>
                    <a:latin typeface="MS PGothic" pitchFamily="34" charset="-128"/>
                  </a:rPr>
                </a:br>
                <a:r>
                  <a:rPr lang="en-US" sz="1200" b="1">
                    <a:solidFill>
                      <a:srgbClr val="000000"/>
                    </a:solidFill>
                  </a:rPr>
                  <a:t>Interpretation</a:t>
                </a:r>
                <a:endParaRPr lang="en-US" sz="1200" b="1"/>
              </a:p>
            </p:txBody>
          </p:sp>
          <p:sp>
            <p:nvSpPr>
              <p:cNvPr id="251912" name="AutoShape 8"/>
              <p:cNvSpPr>
                <a:spLocks noChangeArrowheads="1"/>
              </p:cNvSpPr>
              <p:nvPr/>
            </p:nvSpPr>
            <p:spPr bwMode="auto">
              <a:xfrm>
                <a:off x="7792" y="1063"/>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sp>
            <p:nvSpPr>
              <p:cNvPr id="251913" name="AutoShape 9"/>
              <p:cNvSpPr>
                <a:spLocks noChangeArrowheads="1"/>
              </p:cNvSpPr>
              <p:nvPr/>
            </p:nvSpPr>
            <p:spPr bwMode="auto">
              <a:xfrm>
                <a:off x="3440" y="811"/>
                <a:ext cx="2448" cy="360"/>
              </a:xfrm>
              <a:prstGeom prst="rightArrow">
                <a:avLst>
                  <a:gd name="adj1" fmla="val 50000"/>
                  <a:gd name="adj2" fmla="val 170000"/>
                </a:avLst>
              </a:prstGeom>
              <a:solidFill>
                <a:srgbClr val="669999"/>
              </a:solidFill>
              <a:ln w="9525">
                <a:solidFill>
                  <a:srgbClr val="000000"/>
                </a:solidFill>
                <a:miter lim="800000"/>
                <a:headEnd/>
                <a:tailEnd/>
              </a:ln>
            </p:spPr>
            <p:txBody>
              <a:bodyPr wrap="none" anchor="ctr"/>
              <a:lstStyle/>
              <a:p>
                <a:endParaRPr lang="en-US"/>
              </a:p>
            </p:txBody>
          </p:sp>
          <p:sp>
            <p:nvSpPr>
              <p:cNvPr id="251914" name="Text Box 10"/>
              <p:cNvSpPr txBox="1">
                <a:spLocks noChangeArrowheads="1"/>
              </p:cNvSpPr>
              <p:nvPr/>
            </p:nvSpPr>
            <p:spPr bwMode="auto">
              <a:xfrm>
                <a:off x="5968" y="603"/>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qual</a:t>
                </a:r>
                <a:br>
                  <a:rPr lang="en-US" sz="2000" b="1">
                    <a:solidFill>
                      <a:srgbClr val="000000"/>
                    </a:solidFill>
                  </a:rPr>
                </a:br>
                <a:r>
                  <a:rPr lang="en-US" sz="2000" b="1">
                    <a:solidFill>
                      <a:srgbClr val="000000"/>
                    </a:solidFill>
                  </a:rPr>
                  <a:t>Data &amp; Results</a:t>
                </a:r>
                <a:endParaRPr lang="en-US" sz="2000" b="1"/>
              </a:p>
            </p:txBody>
          </p:sp>
        </p:grpSp>
        <p:sp>
          <p:nvSpPr>
            <p:cNvPr id="251915" name="Text Box 11"/>
            <p:cNvSpPr txBox="1">
              <a:spLocks noChangeArrowheads="1"/>
            </p:cNvSpPr>
            <p:nvPr/>
          </p:nvSpPr>
          <p:spPr bwMode="auto">
            <a:xfrm>
              <a:off x="3672" y="1260"/>
              <a:ext cx="162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z="1200" b="1"/>
                <a:t>Following up</a:t>
              </a:r>
            </a:p>
          </p:txBody>
        </p:sp>
      </p:grpSp>
      <p:grpSp>
        <p:nvGrpSpPr>
          <p:cNvPr id="251916" name="Group 12"/>
          <p:cNvGrpSpPr>
            <a:grpSpLocks/>
          </p:cNvGrpSpPr>
          <p:nvPr/>
        </p:nvGrpSpPr>
        <p:grpSpPr bwMode="auto">
          <a:xfrm>
            <a:off x="1524000" y="2971800"/>
            <a:ext cx="6481763" cy="1492250"/>
            <a:chOff x="1584" y="2810"/>
            <a:chExt cx="8888" cy="1150"/>
          </a:xfrm>
        </p:grpSpPr>
        <p:grpSp>
          <p:nvGrpSpPr>
            <p:cNvPr id="251917" name="Group 13"/>
            <p:cNvGrpSpPr>
              <a:grpSpLocks/>
            </p:cNvGrpSpPr>
            <p:nvPr/>
          </p:nvGrpSpPr>
          <p:grpSpPr bwMode="auto">
            <a:xfrm>
              <a:off x="1584" y="2810"/>
              <a:ext cx="8888" cy="1121"/>
              <a:chOff x="1584" y="2810"/>
              <a:chExt cx="8888" cy="1121"/>
            </a:xfrm>
          </p:grpSpPr>
          <p:sp>
            <p:nvSpPr>
              <p:cNvPr id="251918" name="Text Box 14"/>
              <p:cNvSpPr txBox="1">
                <a:spLocks noChangeArrowheads="1"/>
              </p:cNvSpPr>
              <p:nvPr/>
            </p:nvSpPr>
            <p:spPr bwMode="auto">
              <a:xfrm>
                <a:off x="1584" y="2835"/>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QUAL</a:t>
                </a:r>
                <a:br>
                  <a:rPr lang="en-US" sz="2000" b="1">
                    <a:solidFill>
                      <a:srgbClr val="000000"/>
                    </a:solidFill>
                  </a:rPr>
                </a:br>
                <a:r>
                  <a:rPr lang="en-US" sz="2000" b="1">
                    <a:solidFill>
                      <a:srgbClr val="000000"/>
                    </a:solidFill>
                  </a:rPr>
                  <a:t>Data &amp; Results</a:t>
                </a:r>
                <a:endParaRPr lang="en-US" sz="2000" b="1"/>
              </a:p>
            </p:txBody>
          </p:sp>
          <p:sp>
            <p:nvSpPr>
              <p:cNvPr id="251919" name="AutoShape 15"/>
              <p:cNvSpPr>
                <a:spLocks noChangeArrowheads="1"/>
              </p:cNvSpPr>
              <p:nvPr/>
            </p:nvSpPr>
            <p:spPr bwMode="auto">
              <a:xfrm>
                <a:off x="3440" y="3018"/>
                <a:ext cx="2448" cy="360"/>
              </a:xfrm>
              <a:prstGeom prst="rightArrow">
                <a:avLst>
                  <a:gd name="adj1" fmla="val 50000"/>
                  <a:gd name="adj2" fmla="val 170000"/>
                </a:avLst>
              </a:prstGeom>
              <a:solidFill>
                <a:srgbClr val="669999"/>
              </a:solidFill>
              <a:ln w="9525">
                <a:solidFill>
                  <a:srgbClr val="000000"/>
                </a:solidFill>
                <a:miter lim="800000"/>
                <a:headEnd/>
                <a:tailEnd/>
              </a:ln>
            </p:spPr>
            <p:txBody>
              <a:bodyPr wrap="none" anchor="ctr"/>
              <a:lstStyle/>
              <a:p>
                <a:endParaRPr lang="en-US"/>
              </a:p>
            </p:txBody>
          </p:sp>
          <p:sp>
            <p:nvSpPr>
              <p:cNvPr id="251920" name="Text Box 16"/>
              <p:cNvSpPr txBox="1">
                <a:spLocks noChangeArrowheads="1"/>
              </p:cNvSpPr>
              <p:nvPr/>
            </p:nvSpPr>
            <p:spPr bwMode="auto">
              <a:xfrm>
                <a:off x="5968" y="2810"/>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2000" b="1">
                    <a:solidFill>
                      <a:srgbClr val="000000"/>
                    </a:solidFill>
                  </a:rPr>
                  <a:t>quan</a:t>
                </a:r>
                <a:br>
                  <a:rPr lang="en-US" sz="2000" b="1">
                    <a:solidFill>
                      <a:srgbClr val="000000"/>
                    </a:solidFill>
                  </a:rPr>
                </a:br>
                <a:r>
                  <a:rPr lang="en-US" sz="2000" b="1">
                    <a:solidFill>
                      <a:srgbClr val="000000"/>
                    </a:solidFill>
                  </a:rPr>
                  <a:t>Data &amp; Results</a:t>
                </a:r>
                <a:endParaRPr lang="en-US" sz="2000" b="1"/>
              </a:p>
            </p:txBody>
          </p:sp>
          <p:sp>
            <p:nvSpPr>
              <p:cNvPr id="251921" name="Text Box 17"/>
              <p:cNvSpPr txBox="1">
                <a:spLocks noChangeArrowheads="1"/>
              </p:cNvSpPr>
              <p:nvPr/>
            </p:nvSpPr>
            <p:spPr bwMode="auto">
              <a:xfrm>
                <a:off x="8744" y="3139"/>
                <a:ext cx="1728" cy="792"/>
              </a:xfrm>
              <a:prstGeom prst="rect">
                <a:avLst/>
              </a:prstGeom>
              <a:solidFill>
                <a:srgbClr val="FFFF99"/>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1200" b="1">
                    <a:solidFill>
                      <a:srgbClr val="000000"/>
                    </a:solidFill>
                    <a:latin typeface="MS PGothic" pitchFamily="34" charset="-128"/>
                  </a:rPr>
                  <a:t/>
                </a:r>
                <a:br>
                  <a:rPr lang="en-US" sz="1200" b="1">
                    <a:solidFill>
                      <a:srgbClr val="000000"/>
                    </a:solidFill>
                    <a:latin typeface="MS PGothic" pitchFamily="34" charset="-128"/>
                  </a:rPr>
                </a:br>
                <a:r>
                  <a:rPr lang="en-US" sz="1200" b="1">
                    <a:solidFill>
                      <a:srgbClr val="000000"/>
                    </a:solidFill>
                  </a:rPr>
                  <a:t>Interpretation</a:t>
                </a:r>
                <a:endParaRPr lang="en-US" sz="1200" b="1"/>
              </a:p>
            </p:txBody>
          </p:sp>
          <p:sp>
            <p:nvSpPr>
              <p:cNvPr id="251922" name="AutoShape 18"/>
              <p:cNvSpPr>
                <a:spLocks noChangeArrowheads="1"/>
              </p:cNvSpPr>
              <p:nvPr/>
            </p:nvSpPr>
            <p:spPr bwMode="auto">
              <a:xfrm>
                <a:off x="7808" y="3314"/>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grpSp>
        <p:sp>
          <p:nvSpPr>
            <p:cNvPr id="251923" name="Text Box 19"/>
            <p:cNvSpPr txBox="1">
              <a:spLocks noChangeArrowheads="1"/>
            </p:cNvSpPr>
            <p:nvPr/>
          </p:nvSpPr>
          <p:spPr bwMode="auto">
            <a:xfrm>
              <a:off x="3852" y="3420"/>
              <a:ext cx="1440"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eaLnBrk="1" hangingPunct="1"/>
              <a:r>
                <a:rPr lang="en-US" sz="1200" b="1"/>
                <a:t>Building to</a:t>
              </a:r>
            </a:p>
          </p:txBody>
        </p:sp>
      </p:grpSp>
      <p:grpSp>
        <p:nvGrpSpPr>
          <p:cNvPr id="251924" name="Group 20"/>
          <p:cNvGrpSpPr>
            <a:grpSpLocks/>
          </p:cNvGrpSpPr>
          <p:nvPr/>
        </p:nvGrpSpPr>
        <p:grpSpPr bwMode="auto">
          <a:xfrm>
            <a:off x="1066800" y="4724400"/>
            <a:ext cx="7126288" cy="1905000"/>
            <a:chOff x="1504" y="5132"/>
            <a:chExt cx="9784" cy="1440"/>
          </a:xfrm>
        </p:grpSpPr>
        <p:sp>
          <p:nvSpPr>
            <p:cNvPr id="251925" name="Text Box 21"/>
            <p:cNvSpPr txBox="1">
              <a:spLocks noChangeArrowheads="1"/>
            </p:cNvSpPr>
            <p:nvPr/>
          </p:nvSpPr>
          <p:spPr bwMode="auto">
            <a:xfrm>
              <a:off x="1504" y="5404"/>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1300" b="1">
                  <a:solidFill>
                    <a:srgbClr val="000000"/>
                  </a:solidFill>
                </a:rPr>
                <a:t>Before-intervention</a:t>
              </a:r>
              <a:r>
                <a:rPr lang="en-US" sz="1200" b="1">
                  <a:solidFill>
                    <a:srgbClr val="000000"/>
                  </a:solidFill>
                </a:rPr>
                <a:t/>
              </a:r>
              <a:br>
                <a:rPr lang="en-US" sz="1200" b="1">
                  <a:solidFill>
                    <a:srgbClr val="000000"/>
                  </a:solidFill>
                </a:rPr>
              </a:br>
              <a:r>
                <a:rPr lang="en-US" sz="2000" b="1">
                  <a:solidFill>
                    <a:srgbClr val="000000"/>
                  </a:solidFill>
                </a:rPr>
                <a:t>qual</a:t>
              </a:r>
              <a:endParaRPr lang="en-US" sz="2000" b="1"/>
            </a:p>
          </p:txBody>
        </p:sp>
        <p:sp>
          <p:nvSpPr>
            <p:cNvPr id="251926" name="AutoShape 22"/>
            <p:cNvSpPr>
              <a:spLocks noChangeArrowheads="1"/>
            </p:cNvSpPr>
            <p:nvPr/>
          </p:nvSpPr>
          <p:spPr bwMode="auto">
            <a:xfrm>
              <a:off x="3312" y="5781"/>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sp>
          <p:nvSpPr>
            <p:cNvPr id="251927" name="Text Box 23"/>
            <p:cNvSpPr txBox="1">
              <a:spLocks noChangeArrowheads="1"/>
            </p:cNvSpPr>
            <p:nvPr/>
          </p:nvSpPr>
          <p:spPr bwMode="auto">
            <a:xfrm>
              <a:off x="4176" y="5132"/>
              <a:ext cx="1584" cy="1440"/>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1100">
                  <a:solidFill>
                    <a:srgbClr val="000000"/>
                  </a:solidFill>
                  <a:latin typeface="MS PGothic" pitchFamily="34" charset="-128"/>
                </a:rPr>
                <a:t/>
              </a:r>
              <a:br>
                <a:rPr lang="en-US" sz="1100">
                  <a:solidFill>
                    <a:srgbClr val="000000"/>
                  </a:solidFill>
                  <a:latin typeface="MS PGothic" pitchFamily="34" charset="-128"/>
                </a:rPr>
              </a:br>
              <a:r>
                <a:rPr lang="en-US" sz="2000" b="1">
                  <a:solidFill>
                    <a:srgbClr val="000000"/>
                  </a:solidFill>
                </a:rPr>
                <a:t>QUAN</a:t>
              </a:r>
              <a:br>
                <a:rPr lang="en-US" sz="2000" b="1">
                  <a:solidFill>
                    <a:srgbClr val="000000"/>
                  </a:solidFill>
                </a:rPr>
              </a:br>
              <a:r>
                <a:rPr lang="en-US" sz="1300" b="1">
                  <a:solidFill>
                    <a:srgbClr val="000000"/>
                  </a:solidFill>
                </a:rPr>
                <a:t>Intervention</a:t>
              </a:r>
            </a:p>
            <a:p>
              <a:pPr algn="ctr" eaLnBrk="1" hangingPunct="1"/>
              <a:r>
                <a:rPr lang="en-US" sz="1300" b="1">
                  <a:solidFill>
                    <a:srgbClr val="000000"/>
                  </a:solidFill>
                </a:rPr>
                <a:t>Trial</a:t>
              </a:r>
              <a:endParaRPr lang="en-US" sz="1300" b="1"/>
            </a:p>
          </p:txBody>
        </p:sp>
        <p:sp>
          <p:nvSpPr>
            <p:cNvPr id="251928" name="AutoShape 24"/>
            <p:cNvSpPr>
              <a:spLocks noChangeArrowheads="1"/>
            </p:cNvSpPr>
            <p:nvPr/>
          </p:nvSpPr>
          <p:spPr bwMode="auto">
            <a:xfrm>
              <a:off x="5960" y="5781"/>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sp>
          <p:nvSpPr>
            <p:cNvPr id="251929" name="Text Box 25"/>
            <p:cNvSpPr txBox="1">
              <a:spLocks noChangeArrowheads="1"/>
            </p:cNvSpPr>
            <p:nvPr/>
          </p:nvSpPr>
          <p:spPr bwMode="auto">
            <a:xfrm>
              <a:off x="6864" y="5404"/>
              <a:ext cx="1584" cy="1008"/>
            </a:xfrm>
            <a:prstGeom prst="rect">
              <a:avLst/>
            </a:prstGeom>
            <a:solidFill>
              <a:srgbClr val="D8D8EC"/>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1300" b="1">
                  <a:solidFill>
                    <a:srgbClr val="000000"/>
                  </a:solidFill>
                </a:rPr>
                <a:t>After-intervention</a:t>
              </a:r>
              <a:r>
                <a:rPr lang="en-US" sz="2000" b="1">
                  <a:solidFill>
                    <a:srgbClr val="000000"/>
                  </a:solidFill>
                </a:rPr>
                <a:t> qual</a:t>
              </a:r>
              <a:endParaRPr lang="en-US" sz="2000" b="1"/>
            </a:p>
          </p:txBody>
        </p:sp>
        <p:sp>
          <p:nvSpPr>
            <p:cNvPr id="251930" name="Text Box 26"/>
            <p:cNvSpPr txBox="1">
              <a:spLocks noChangeArrowheads="1"/>
            </p:cNvSpPr>
            <p:nvPr/>
          </p:nvSpPr>
          <p:spPr bwMode="auto">
            <a:xfrm>
              <a:off x="9560" y="5675"/>
              <a:ext cx="1728" cy="792"/>
            </a:xfrm>
            <a:prstGeom prst="rect">
              <a:avLst/>
            </a:prstGeom>
            <a:solidFill>
              <a:srgbClr val="FFFF99"/>
            </a:solidFill>
            <a:ln w="9525">
              <a:solidFill>
                <a:srgbClr val="330066"/>
              </a:solidFill>
              <a:miter lim="800000"/>
              <a:headEnd/>
              <a:tailEnd/>
            </a:ln>
            <a:effectLst>
              <a:outerShdw dist="107763" dir="2700000" algn="ctr" rotWithShape="0">
                <a:srgbClr val="808080"/>
              </a:outerShdw>
            </a:effectLst>
          </p:spPr>
          <p:txBody>
            <a:bodyPr/>
            <a:lstStyle/>
            <a:p>
              <a:pPr algn="ctr" eaLnBrk="1" hangingPunct="1"/>
              <a:r>
                <a:rPr lang="en-US" sz="800">
                  <a:solidFill>
                    <a:srgbClr val="000000"/>
                  </a:solidFill>
                  <a:latin typeface="MS PGothic" pitchFamily="34" charset="-128"/>
                </a:rPr>
                <a:t/>
              </a:r>
              <a:br>
                <a:rPr lang="en-US" sz="800">
                  <a:solidFill>
                    <a:srgbClr val="000000"/>
                  </a:solidFill>
                  <a:latin typeface="MS PGothic" pitchFamily="34" charset="-128"/>
                </a:rPr>
              </a:br>
              <a:r>
                <a:rPr lang="en-US" sz="1200" b="1">
                  <a:solidFill>
                    <a:srgbClr val="000000"/>
                  </a:solidFill>
                </a:rPr>
                <a:t>Interpretation</a:t>
              </a:r>
              <a:endParaRPr lang="en-US" sz="1200" b="1"/>
            </a:p>
          </p:txBody>
        </p:sp>
        <p:sp>
          <p:nvSpPr>
            <p:cNvPr id="251931" name="AutoShape 27"/>
            <p:cNvSpPr>
              <a:spLocks noChangeArrowheads="1"/>
            </p:cNvSpPr>
            <p:nvPr/>
          </p:nvSpPr>
          <p:spPr bwMode="auto">
            <a:xfrm>
              <a:off x="8656" y="5756"/>
              <a:ext cx="720" cy="216"/>
            </a:xfrm>
            <a:prstGeom prst="rightArrow">
              <a:avLst>
                <a:gd name="adj1" fmla="val 50000"/>
                <a:gd name="adj2" fmla="val 83333"/>
              </a:avLst>
            </a:prstGeom>
            <a:solidFill>
              <a:srgbClr val="669999"/>
            </a:solidFill>
            <a:ln w="9525">
              <a:solidFill>
                <a:srgbClr val="000000"/>
              </a:solidFill>
              <a:miter lim="800000"/>
              <a:headEnd/>
              <a:tailEnd/>
            </a:ln>
          </p:spPr>
          <p:txBody>
            <a:bodyPr wrap="none" anchor="ctr"/>
            <a:lstStyle/>
            <a:p>
              <a:endParaRPr lang="en-US"/>
            </a:p>
          </p:txBody>
        </p:sp>
      </p:grpSp>
      <p:sp>
        <p:nvSpPr>
          <p:cNvPr id="251932" name="Text Box 28"/>
          <p:cNvSpPr txBox="1">
            <a:spLocks noChangeArrowheads="1"/>
          </p:cNvSpPr>
          <p:nvPr/>
        </p:nvSpPr>
        <p:spPr bwMode="auto">
          <a:xfrm>
            <a:off x="228600" y="2514600"/>
            <a:ext cx="4191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b="1"/>
              <a:t>Exploratory Design</a:t>
            </a:r>
          </a:p>
        </p:txBody>
      </p:sp>
      <p:sp>
        <p:nvSpPr>
          <p:cNvPr id="251933" name="Text Box 29"/>
          <p:cNvSpPr txBox="1">
            <a:spLocks noChangeArrowheads="1"/>
          </p:cNvSpPr>
          <p:nvPr/>
        </p:nvSpPr>
        <p:spPr bwMode="auto">
          <a:xfrm>
            <a:off x="228600" y="533400"/>
            <a:ext cx="7162800" cy="1004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b="1"/>
              <a:t>Explanatory Design</a:t>
            </a:r>
          </a:p>
          <a:p>
            <a:pPr eaLnBrk="1" hangingPunct="1">
              <a:spcBef>
                <a:spcPct val="50000"/>
              </a:spcBef>
            </a:pPr>
            <a:endParaRPr lang="en-US" sz="2400"/>
          </a:p>
        </p:txBody>
      </p:sp>
      <p:sp>
        <p:nvSpPr>
          <p:cNvPr id="251934" name="Text Box 30"/>
          <p:cNvSpPr txBox="1">
            <a:spLocks noChangeArrowheads="1"/>
          </p:cNvSpPr>
          <p:nvPr/>
        </p:nvSpPr>
        <p:spPr bwMode="auto">
          <a:xfrm>
            <a:off x="228600" y="4343400"/>
            <a:ext cx="5486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b="1"/>
              <a:t>Sequential Embedded Design</a:t>
            </a:r>
          </a:p>
        </p:txBody>
      </p:sp>
    </p:spTree>
    <p:extLst>
      <p:ext uri="{BB962C8B-B14F-4D97-AF65-F5344CB8AC3E}">
        <p14:creationId xmlns:p14="http://schemas.microsoft.com/office/powerpoint/2010/main" xmlns="" val="128603144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a:spLocks noGrp="1"/>
          </p:cNvSpPr>
          <p:nvPr>
            <p:ph type="sldNum" sz="quarter" idx="12"/>
          </p:nvPr>
        </p:nvSpPr>
        <p:spPr/>
        <p:txBody>
          <a:bodyPr/>
          <a:lstStyle/>
          <a:p>
            <a:fld id="{4679B37C-20CB-4D89-9CC7-A62C5E4DAD11}" type="slidenum">
              <a:rPr lang="en-US"/>
              <a:pPr/>
              <a:t>109</a:t>
            </a:fld>
            <a:endParaRPr lang="en-US"/>
          </a:p>
        </p:txBody>
      </p:sp>
      <p:pic>
        <p:nvPicPr>
          <p:cNvPr id="253954" name="Picture 2" descr="Triangulation_design_visual_tes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81000" y="381000"/>
            <a:ext cx="8458200" cy="6164263"/>
          </a:xfrm>
          <a:prstGeom prst="rect">
            <a:avLst/>
          </a:prstGeom>
          <a:noFill/>
          <a:extLst>
            <a:ext uri="{909E8E84-426E-40DD-AFC4-6F175D3DCCD1}">
              <a14:hiddenFill xmlns:a14="http://schemas.microsoft.com/office/drawing/2010/main" xmlns="">
                <a:solidFill>
                  <a:srgbClr val="FFFFFF"/>
                </a:solidFill>
              </a14:hiddenFill>
            </a:ext>
          </a:extLst>
        </p:spPr>
      </p:pic>
      <p:sp>
        <p:nvSpPr>
          <p:cNvPr id="253955" name="Text Box 3"/>
          <p:cNvSpPr txBox="1">
            <a:spLocks noChangeArrowheads="1"/>
          </p:cNvSpPr>
          <p:nvPr/>
        </p:nvSpPr>
        <p:spPr bwMode="auto">
          <a:xfrm>
            <a:off x="0" y="4953000"/>
            <a:ext cx="1965325" cy="946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r>
              <a:rPr lang="en-US" sz="2800">
                <a:solidFill>
                  <a:schemeClr val="tx2"/>
                </a:solidFill>
              </a:rPr>
              <a:t>Example of</a:t>
            </a:r>
          </a:p>
          <a:p>
            <a:r>
              <a:rPr lang="en-US" sz="2800">
                <a:solidFill>
                  <a:schemeClr val="tx2"/>
                </a:solidFill>
              </a:rPr>
              <a:t>A Diagram </a:t>
            </a:r>
          </a:p>
        </p:txBody>
      </p:sp>
    </p:spTree>
    <p:extLst>
      <p:ext uri="{BB962C8B-B14F-4D97-AF65-F5344CB8AC3E}">
        <p14:creationId xmlns:p14="http://schemas.microsoft.com/office/powerpoint/2010/main" xmlns="" val="217659006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990600"/>
            <a:ext cx="6592887" cy="4778375"/>
          </a:xfrm>
        </p:spPr>
        <p:txBody>
          <a:bodyPr rtlCol="0">
            <a:normAutofit/>
          </a:bodyPr>
          <a:lstStyle/>
          <a:p>
            <a:pPr algn="r" rtl="1">
              <a:defRPr/>
            </a:pPr>
            <a:r>
              <a:rPr lang="fa-IR" sz="2800" b="0" dirty="0" smtClean="0"/>
              <a:t>غالباً تمایز بین پژوهش کیفی و کمّی با توجه به استفاده از واژه ها (کیفی) در مقابل استفاده از اعداد (کمّی)، یا با استفاده از سئوالهای </a:t>
            </a:r>
            <a:r>
              <a:rPr lang="fa-IR" sz="2800" dirty="0" smtClean="0"/>
              <a:t>بسته - </a:t>
            </a:r>
            <a:r>
              <a:rPr lang="fa-IR" sz="2800" b="0" dirty="0" smtClean="0"/>
              <a:t>پاسخ (فرضیه های کمّی) در مقابل سئوالهای </a:t>
            </a:r>
            <a:r>
              <a:rPr lang="fa-IR" sz="2800" dirty="0" smtClean="0"/>
              <a:t>باز-</a:t>
            </a:r>
            <a:r>
              <a:rPr lang="fa-IR" sz="2800" b="0" dirty="0" smtClean="0"/>
              <a:t> پاسخ (سؤالهای مصاحبه کیفی) شکل می گیرد.</a:t>
            </a:r>
            <a:br>
              <a:rPr lang="fa-IR" sz="2800" b="0" dirty="0" smtClean="0"/>
            </a:br>
            <a:r>
              <a:rPr lang="fa-IR" sz="2800" b="0" dirty="0" smtClean="0"/>
              <a:t> راه بهتر برای مشاهده تفاوت این دو توجه به مفروضه های فلسفی پژوهشگر در هنگام مطالعه، راهبردهای مورد استفاده در پژوهش (آزمایش های کمّی یا </a:t>
            </a:r>
            <a:r>
              <a:rPr lang="fa-IR" sz="2800" b="0" dirty="0" smtClean="0"/>
              <a:t>پد</a:t>
            </a:r>
            <a:r>
              <a:rPr lang="en-US" sz="2800" b="0" dirty="0" smtClean="0"/>
              <a:t> </a:t>
            </a:r>
            <a:r>
              <a:rPr lang="fa-IR" sz="2800" b="0" dirty="0" smtClean="0"/>
              <a:t>یدارشناسی</a:t>
            </a:r>
            <a:r>
              <a:rPr lang="fa-IR" sz="2800" b="0" dirty="0" smtClean="0"/>
              <a:t>)،  و روشهای خاص مورد استفاده  در این راهبردها (جمع آوری داده های کمّی به کمک ابزار ، یا جمع آوری داده های کیفی از طریق مشاهده یک موقعیت) است.</a:t>
            </a:r>
            <a:endParaRPr lang="en-US" sz="2800" b="0" dirty="0"/>
          </a:p>
        </p:txBody>
      </p:sp>
    </p:spTree>
    <p:extLst>
      <p:ext uri="{BB962C8B-B14F-4D97-AF65-F5344CB8AC3E}">
        <p14:creationId xmlns:p14="http://schemas.microsoft.com/office/powerpoint/2010/main" xmlns="" val="17063969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xmlns="" val="289066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524000"/>
            <a:ext cx="7315200" cy="4244975"/>
          </a:xfrm>
        </p:spPr>
        <p:txBody>
          <a:bodyPr rtlCol="0">
            <a:noAutofit/>
          </a:bodyPr>
          <a:lstStyle/>
          <a:p>
            <a:pPr algn="r" rtl="1" eaLnBrk="1" fontAlgn="auto" hangingPunct="1">
              <a:spcAft>
                <a:spcPts val="0"/>
              </a:spcAft>
              <a:defRPr/>
            </a:pPr>
            <a:r>
              <a:rPr lang="fa-IR" sz="2800" b="0" dirty="0" smtClean="0"/>
              <a:t>پژوهش کیفی رویکردی برای کشف و درک معنایی است که افراد یا گروهها به یک مسأله اجتماعی یا بشری نسبت می دهند. فرایند پژوهش شامل شکل گیری سؤالها و رویه ها، جمع آوری داده ها (معمولاّ) در موقعیت طبیعی شرکت کنندگان در پژوهش، تحلیل داده ها به شیوه استقرایی از موضوعات خاص به موضوعات عام و تفسیر پژوهشگر از معنای داده هاست. </a:t>
            </a:r>
            <a:br>
              <a:rPr lang="fa-IR" sz="2800" b="0" dirty="0" smtClean="0"/>
            </a:br>
            <a:r>
              <a:rPr lang="fa-IR" sz="2800" b="0" dirty="0" smtClean="0"/>
              <a:t>گزارش نهایی ساختار ی منعطف دارد. کسانی که به این نوع پژوهش اشتغال دارند از پژوهش به سبک استقرایی، تمرکز بر درک یا معنی افراد از محیط و اهمیت بیان پیچیدگی موقعیت مورد مطالعه حمایت می کنند.</a:t>
            </a:r>
            <a:endParaRPr lang="en-US" sz="2800" dirty="0"/>
          </a:p>
        </p:txBody>
      </p:sp>
      <p:sp>
        <p:nvSpPr>
          <p:cNvPr id="9219" name="Text Placeholder 2"/>
          <p:cNvSpPr>
            <a:spLocks noGrp="1"/>
          </p:cNvSpPr>
          <p:nvPr>
            <p:ph type="body" idx="1"/>
          </p:nvPr>
        </p:nvSpPr>
        <p:spPr>
          <a:xfrm>
            <a:off x="762000" y="457200"/>
            <a:ext cx="7772400" cy="838200"/>
          </a:xfrm>
        </p:spPr>
        <p:txBody>
          <a:bodyPr/>
          <a:lstStyle/>
          <a:p>
            <a:pPr algn="ctr" eaLnBrk="1" hangingPunct="1"/>
            <a:r>
              <a:rPr lang="fa-IR" sz="2800" b="1" dirty="0" smtClean="0">
                <a:solidFill>
                  <a:schemeClr val="tx1"/>
                </a:solidFill>
                <a:cs typeface="B Zar" pitchFamily="2" charset="-78"/>
              </a:rPr>
              <a:t>پژوهش کیفی</a:t>
            </a:r>
            <a:endParaRPr lang="en-US" sz="2800" b="1" dirty="0" smtClean="0">
              <a:solidFill>
                <a:schemeClr val="tx1"/>
              </a:solidFill>
              <a:cs typeface="B Zar" pitchFamily="2" charset="-78"/>
            </a:endParaRPr>
          </a:p>
        </p:txBody>
      </p:sp>
    </p:spTree>
    <p:extLst>
      <p:ext uri="{BB962C8B-B14F-4D97-AF65-F5344CB8AC3E}">
        <p14:creationId xmlns:p14="http://schemas.microsoft.com/office/powerpoint/2010/main" xmlns="" val="172301978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ctrTitle"/>
          </p:nvPr>
        </p:nvSpPr>
        <p:spPr>
          <a:xfrm>
            <a:off x="685800" y="381000"/>
            <a:ext cx="7772400" cy="1143000"/>
          </a:xfrm>
        </p:spPr>
        <p:txBody>
          <a:bodyPr/>
          <a:lstStyle/>
          <a:p>
            <a:pPr algn="ctr" rtl="1"/>
            <a:r>
              <a:rPr lang="fa-IR" sz="3200" dirty="0" smtClean="0"/>
              <a:t>پژوهش کیفی</a:t>
            </a:r>
            <a:endParaRPr lang="en-US" sz="3200" dirty="0" smtClean="0"/>
          </a:p>
        </p:txBody>
      </p:sp>
      <p:sp>
        <p:nvSpPr>
          <p:cNvPr id="3" name="Subtitle 2"/>
          <p:cNvSpPr>
            <a:spLocks noGrp="1"/>
          </p:cNvSpPr>
          <p:nvPr>
            <p:ph type="subTitle" idx="1"/>
          </p:nvPr>
        </p:nvSpPr>
        <p:spPr>
          <a:xfrm>
            <a:off x="1143000" y="1447800"/>
            <a:ext cx="6400800" cy="4495800"/>
          </a:xfrm>
        </p:spPr>
        <p:txBody>
          <a:bodyPr/>
          <a:lstStyle/>
          <a:p>
            <a:pPr algn="r" rtl="1">
              <a:buFont typeface="Arial" charset="0"/>
              <a:buNone/>
              <a:defRPr/>
            </a:pPr>
            <a:r>
              <a:rPr lang="fa-IR" sz="2400" dirty="0" smtClean="0">
                <a:solidFill>
                  <a:schemeClr val="tx1"/>
                </a:solidFill>
                <a:cs typeface="+mj-cs"/>
              </a:rPr>
              <a:t>پژوهش کیفی ماهیتاً چند </a:t>
            </a:r>
            <a:r>
              <a:rPr lang="fa-IR" sz="2400" dirty="0" smtClean="0">
                <a:solidFill>
                  <a:schemeClr val="tx1"/>
                </a:solidFill>
                <a:cs typeface="+mj-cs"/>
              </a:rPr>
              <a:t>روش</a:t>
            </a:r>
            <a:r>
              <a:rPr lang="fa-IR" sz="2400" dirty="0" smtClean="0">
                <a:solidFill>
                  <a:schemeClr val="tx1"/>
                </a:solidFill>
                <a:cs typeface="+mj-cs"/>
              </a:rPr>
              <a:t>ی</a:t>
            </a:r>
            <a:r>
              <a:rPr lang="fa-IR" sz="2400" dirty="0" smtClean="0">
                <a:solidFill>
                  <a:schemeClr val="tx1"/>
                </a:solidFill>
                <a:cs typeface="+mj-cs"/>
              </a:rPr>
              <a:t> </a:t>
            </a:r>
            <a:r>
              <a:rPr lang="fa-IR" sz="2400" dirty="0" smtClean="0">
                <a:solidFill>
                  <a:schemeClr val="tx1"/>
                </a:solidFill>
                <a:cs typeface="+mj-cs"/>
              </a:rPr>
              <a:t>است و متضمن رویکردی تفسیری و طبیعت گرایانه به موضوع مورد مطالعه است. پژوهشگران کیفی، پدیده ها را در موقعیتهای طبیعی مطالعه و می کوشند پدیده ها را برحسب معناهایی که مردم به آنها می دهند ، مفهوم سازی  یا تفسیرکنند. </a:t>
            </a:r>
          </a:p>
          <a:p>
            <a:pPr algn="r" rtl="1">
              <a:buFont typeface="Arial" charset="0"/>
              <a:buNone/>
              <a:defRPr/>
            </a:pPr>
            <a:r>
              <a:rPr lang="fa-IR" sz="2400" dirty="0" smtClean="0">
                <a:solidFill>
                  <a:schemeClr val="tx1"/>
                </a:solidFill>
                <a:cs typeface="+mj-cs"/>
              </a:rPr>
              <a:t>این پژوهش نقش اکتشافی  دارد. </a:t>
            </a:r>
          </a:p>
          <a:p>
            <a:pPr algn="r" rtl="1">
              <a:buFont typeface="Arial" charset="0"/>
              <a:buNone/>
              <a:defRPr/>
            </a:pPr>
            <a:r>
              <a:rPr lang="fa-IR" sz="2400" dirty="0" smtClean="0">
                <a:solidFill>
                  <a:schemeClr val="tx1"/>
                </a:solidFill>
                <a:cs typeface="+mj-cs"/>
              </a:rPr>
              <a:t>فرایند پژوهش شامل شکل گیری سئوالها و شیوه ها، گرد آوری داده ها در موقعیت طبیعی، تحلیل استقرایی و تفسیر پژوهشگر از داده های گردآوری شده است. </a:t>
            </a:r>
          </a:p>
          <a:p>
            <a:pPr algn="r" rtl="1">
              <a:buFont typeface="Arial" charset="0"/>
              <a:buNone/>
              <a:defRPr/>
            </a:pPr>
            <a:endParaRPr lang="fa-IR" sz="2400" dirty="0" smtClean="0">
              <a:solidFill>
                <a:schemeClr val="tx1"/>
              </a:solidFill>
              <a:cs typeface="+mj-cs"/>
            </a:endParaRPr>
          </a:p>
        </p:txBody>
      </p:sp>
    </p:spTree>
    <p:extLst>
      <p:ext uri="{BB962C8B-B14F-4D97-AF65-F5344CB8AC3E}">
        <p14:creationId xmlns:p14="http://schemas.microsoft.com/office/powerpoint/2010/main" xmlns="" val="20440439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ctrTitle"/>
          </p:nvPr>
        </p:nvSpPr>
        <p:spPr>
          <a:xfrm>
            <a:off x="685800" y="533400"/>
            <a:ext cx="7772400" cy="762000"/>
          </a:xfrm>
        </p:spPr>
        <p:txBody>
          <a:bodyPr/>
          <a:lstStyle/>
          <a:p>
            <a:pPr algn="ctr" rtl="1" eaLnBrk="1" hangingPunct="1"/>
            <a:r>
              <a:rPr lang="fa-IR" sz="2800" dirty="0" smtClean="0"/>
              <a:t>ویژگیهای پژوهش کیفی</a:t>
            </a:r>
            <a:endParaRPr lang="en-US" sz="2800" dirty="0" smtClean="0"/>
          </a:p>
        </p:txBody>
      </p:sp>
      <p:sp>
        <p:nvSpPr>
          <p:cNvPr id="3" name="Subtitle 2"/>
          <p:cNvSpPr>
            <a:spLocks noGrp="1"/>
          </p:cNvSpPr>
          <p:nvPr>
            <p:ph type="subTitle" idx="1"/>
          </p:nvPr>
        </p:nvSpPr>
        <p:spPr>
          <a:xfrm>
            <a:off x="685800" y="1524000"/>
            <a:ext cx="7010400" cy="4800600"/>
          </a:xfrm>
        </p:spPr>
        <p:txBody>
          <a:bodyPr rtlCol="0">
            <a:noAutofit/>
          </a:bodyPr>
          <a:lstStyle/>
          <a:p>
            <a:pPr algn="r" rtl="1" eaLnBrk="1" fontAlgn="auto" hangingPunct="1">
              <a:spcAft>
                <a:spcPts val="0"/>
              </a:spcAft>
              <a:defRPr/>
            </a:pPr>
            <a:r>
              <a:rPr lang="fa-IR" dirty="0" smtClean="0">
                <a:solidFill>
                  <a:schemeClr val="tx1"/>
                </a:solidFill>
                <a:cs typeface="+mj-cs"/>
              </a:rPr>
              <a:t>- روش استقرایی، از پائین به بالا ، تولید فرضیه از داده های جمع آوری شده در جریان کار میدانی</a:t>
            </a:r>
          </a:p>
          <a:p>
            <a:pPr algn="r" rtl="1" eaLnBrk="1" fontAlgn="auto" hangingPunct="1">
              <a:spcAft>
                <a:spcPts val="0"/>
              </a:spcAft>
              <a:defRPr/>
            </a:pPr>
            <a:r>
              <a:rPr lang="fa-IR" dirty="0" smtClean="0">
                <a:solidFill>
                  <a:schemeClr val="tx1"/>
                </a:solidFill>
                <a:cs typeface="+mj-cs"/>
              </a:rPr>
              <a:t>-هد ف کشف و درک معنا ی پدیده از دید افراد یا درک موقعیت</a:t>
            </a:r>
          </a:p>
          <a:p>
            <a:pPr algn="r" rtl="1" eaLnBrk="1" fontAlgn="auto" hangingPunct="1">
              <a:spcAft>
                <a:spcPts val="0"/>
              </a:spcAft>
              <a:defRPr/>
            </a:pPr>
            <a:r>
              <a:rPr lang="fa-IR" dirty="0" smtClean="0">
                <a:solidFill>
                  <a:schemeClr val="tx1"/>
                </a:solidFill>
                <a:cs typeface="+mj-cs"/>
              </a:rPr>
              <a:t>- شکل گیری سئوالها و مطالعه رفتار در موقعیت طبیعی</a:t>
            </a:r>
          </a:p>
          <a:p>
            <a:pPr algn="r" rtl="1" eaLnBrk="1" fontAlgn="auto" hangingPunct="1">
              <a:spcAft>
                <a:spcPts val="0"/>
              </a:spcAft>
              <a:defRPr/>
            </a:pPr>
            <a:r>
              <a:rPr lang="fa-IR" dirty="0" smtClean="0">
                <a:solidFill>
                  <a:schemeClr val="tx1"/>
                </a:solidFill>
                <a:cs typeface="+mj-cs"/>
              </a:rPr>
              <a:t>- مطالعه موقعیتی که رفتار در آن شکل می گیرد.</a:t>
            </a:r>
          </a:p>
          <a:p>
            <a:pPr algn="r" rtl="1">
              <a:defRPr/>
            </a:pPr>
            <a:r>
              <a:rPr lang="fa-IR" dirty="0" smtClean="0">
                <a:solidFill>
                  <a:schemeClr val="tx1"/>
                </a:solidFill>
                <a:cs typeface="+mj-cs"/>
              </a:rPr>
              <a:t>- مطالعه </a:t>
            </a:r>
            <a:r>
              <a:rPr lang="fa-IR" dirty="0">
                <a:solidFill>
                  <a:schemeClr val="tx1"/>
                </a:solidFill>
                <a:cs typeface="+mj-cs"/>
              </a:rPr>
              <a:t>موارد </a:t>
            </a:r>
            <a:r>
              <a:rPr lang="fa-IR" dirty="0" smtClean="0">
                <a:solidFill>
                  <a:schemeClr val="tx1"/>
                </a:solidFill>
                <a:cs typeface="+mj-cs"/>
              </a:rPr>
              <a:t>نه نمونه (نمونه گیری هدفمند بر اساس نیاز و هدف تحقیق).</a:t>
            </a:r>
          </a:p>
          <a:p>
            <a:pPr algn="r" rtl="1" eaLnBrk="1" fontAlgn="auto" hangingPunct="1">
              <a:spcAft>
                <a:spcPts val="0"/>
              </a:spcAft>
              <a:defRPr/>
            </a:pPr>
            <a:r>
              <a:rPr lang="fa-IR" dirty="0" smtClean="0">
                <a:solidFill>
                  <a:schemeClr val="tx1"/>
                </a:solidFill>
                <a:cs typeface="+mj-cs"/>
              </a:rPr>
              <a:t>- کل پدیده بررسی می شود.</a:t>
            </a:r>
          </a:p>
          <a:p>
            <a:pPr algn="r" rtl="1" eaLnBrk="1" fontAlgn="auto" hangingPunct="1">
              <a:spcAft>
                <a:spcPts val="0"/>
              </a:spcAft>
              <a:defRPr/>
            </a:pPr>
            <a:r>
              <a:rPr lang="fa-IR" dirty="0" smtClean="0">
                <a:solidFill>
                  <a:schemeClr val="tx1"/>
                </a:solidFill>
                <a:cs typeface="+mj-cs"/>
              </a:rPr>
              <a:t>- ساخت فرضیه ها در جریان پژوهش</a:t>
            </a:r>
          </a:p>
          <a:p>
            <a:pPr algn="r" rtl="1" eaLnBrk="1" fontAlgn="auto" hangingPunct="1">
              <a:spcAft>
                <a:spcPts val="0"/>
              </a:spcAft>
              <a:defRPr/>
            </a:pPr>
            <a:r>
              <a:rPr lang="fa-IR" dirty="0" smtClean="0">
                <a:solidFill>
                  <a:schemeClr val="tx1"/>
                </a:solidFill>
                <a:cs typeface="+mj-cs"/>
              </a:rPr>
              <a:t>- تفسیر داده ها توسط پژوهشگر</a:t>
            </a:r>
          </a:p>
          <a:p>
            <a:pPr algn="r" rtl="1" eaLnBrk="1" fontAlgn="auto" hangingPunct="1">
              <a:spcAft>
                <a:spcPts val="0"/>
              </a:spcAft>
              <a:defRPr/>
            </a:pPr>
            <a:r>
              <a:rPr lang="fa-IR" dirty="0" smtClean="0">
                <a:solidFill>
                  <a:schemeClr val="tx1"/>
                </a:solidFill>
                <a:cs typeface="+mj-cs"/>
              </a:rPr>
              <a:t>- سعی در تولید نظریه.</a:t>
            </a:r>
          </a:p>
          <a:p>
            <a:pPr algn="r" eaLnBrk="1" fontAlgn="auto" hangingPunct="1">
              <a:spcAft>
                <a:spcPts val="0"/>
              </a:spcAft>
              <a:buFontTx/>
              <a:buChar char="-"/>
              <a:defRPr/>
            </a:pPr>
            <a:r>
              <a:rPr lang="fa-IR" dirty="0" smtClean="0">
                <a:solidFill>
                  <a:schemeClr val="tx1"/>
                </a:solidFill>
                <a:cs typeface="+mj-cs"/>
              </a:rPr>
              <a:t>- رفتار انسان   پویا ، موقعیتی، اجتماعی و فردی</a:t>
            </a:r>
          </a:p>
          <a:p>
            <a:pPr marL="857250" indent="-857250" algn="r" eaLnBrk="1" fontAlgn="auto" hangingPunct="1">
              <a:spcAft>
                <a:spcPts val="0"/>
              </a:spcAft>
              <a:buFontTx/>
              <a:buChar char="-"/>
              <a:defRPr/>
            </a:pPr>
            <a:r>
              <a:rPr lang="fa-IR" dirty="0" smtClean="0">
                <a:solidFill>
                  <a:schemeClr val="tx1"/>
                </a:solidFill>
                <a:cs typeface="+mj-cs"/>
              </a:rPr>
              <a:t>- پدیده به صورت عمیق و گسترده بررسی می شود.</a:t>
            </a:r>
          </a:p>
          <a:p>
            <a:pPr marL="857250" indent="-857250" algn="r" eaLnBrk="1" fontAlgn="auto" hangingPunct="1">
              <a:spcAft>
                <a:spcPts val="0"/>
              </a:spcAft>
              <a:buFontTx/>
              <a:buChar char="-"/>
              <a:defRPr/>
            </a:pPr>
            <a:r>
              <a:rPr lang="fa-IR" dirty="0">
                <a:solidFill>
                  <a:schemeClr val="tx1"/>
                </a:solidFill>
                <a:cs typeface="+mj-cs"/>
              </a:rPr>
              <a:t>-</a:t>
            </a:r>
            <a:r>
              <a:rPr lang="fa-IR" dirty="0" smtClean="0">
                <a:solidFill>
                  <a:schemeClr val="tx1"/>
                </a:solidFill>
                <a:cs typeface="+mj-cs"/>
              </a:rPr>
              <a:t> استفاده از لنز با زاویه باز و عمیق </a:t>
            </a:r>
          </a:p>
          <a:p>
            <a:pPr eaLnBrk="1" fontAlgn="auto" hangingPunct="1">
              <a:spcAft>
                <a:spcPts val="0"/>
              </a:spcAft>
              <a:defRPr/>
            </a:pPr>
            <a:endParaRPr lang="en-US" dirty="0" smtClean="0"/>
          </a:p>
        </p:txBody>
      </p:sp>
    </p:spTree>
    <p:extLst>
      <p:ext uri="{BB962C8B-B14F-4D97-AF65-F5344CB8AC3E}">
        <p14:creationId xmlns:p14="http://schemas.microsoft.com/office/powerpoint/2010/main" xmlns="" val="2653430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ctrTitle"/>
          </p:nvPr>
        </p:nvSpPr>
        <p:spPr>
          <a:xfrm>
            <a:off x="685800" y="228600"/>
            <a:ext cx="7772400" cy="1066800"/>
          </a:xfrm>
        </p:spPr>
        <p:txBody>
          <a:bodyPr/>
          <a:lstStyle/>
          <a:p>
            <a:pPr algn="ctr" eaLnBrk="1" hangingPunct="1"/>
            <a:r>
              <a:rPr lang="fa-IR" sz="2800" dirty="0" smtClean="0"/>
              <a:t>ادامه پژوهش کیفی</a:t>
            </a:r>
            <a:endParaRPr lang="en-US" sz="2800" dirty="0" smtClean="0"/>
          </a:p>
        </p:txBody>
      </p:sp>
      <p:sp>
        <p:nvSpPr>
          <p:cNvPr id="3" name="Subtitle 2"/>
          <p:cNvSpPr>
            <a:spLocks noGrp="1"/>
          </p:cNvSpPr>
          <p:nvPr>
            <p:ph type="subTitle" idx="1"/>
          </p:nvPr>
        </p:nvSpPr>
        <p:spPr>
          <a:xfrm>
            <a:off x="990600" y="1447800"/>
            <a:ext cx="7086600" cy="4191000"/>
          </a:xfrm>
        </p:spPr>
        <p:txBody>
          <a:bodyPr rtlCol="0">
            <a:normAutofit fontScale="92500"/>
          </a:bodyPr>
          <a:lstStyle/>
          <a:p>
            <a:pPr algn="r" eaLnBrk="1" fontAlgn="auto" hangingPunct="1">
              <a:spcAft>
                <a:spcPts val="0"/>
              </a:spcAft>
              <a:defRPr/>
            </a:pPr>
            <a:r>
              <a:rPr lang="fa-IR" sz="2400" dirty="0" smtClean="0">
                <a:solidFill>
                  <a:schemeClr val="tx1"/>
                </a:solidFill>
                <a:cs typeface="+mj-cs"/>
              </a:rPr>
              <a:t>- روش در جریان تحقیق و بر اساس نیاز شکل می گیرد.</a:t>
            </a:r>
          </a:p>
          <a:p>
            <a:pPr algn="r" eaLnBrk="1" fontAlgn="auto" hangingPunct="1">
              <a:spcAft>
                <a:spcPts val="0"/>
              </a:spcAft>
              <a:defRPr/>
            </a:pPr>
            <a:r>
              <a:rPr lang="fa-IR" sz="2400" dirty="0" smtClean="0">
                <a:solidFill>
                  <a:schemeClr val="tx1"/>
                </a:solidFill>
                <a:cs typeface="+mj-cs"/>
              </a:rPr>
              <a:t>- جمع آوری داده های کیفی ( مصاحبه عمیق، مشاهده  گرمشارکت کننده، یادداشت های میدانی، سئوالهای باز- پاسخ</a:t>
            </a:r>
          </a:p>
          <a:p>
            <a:pPr algn="r" rtl="1" eaLnBrk="1" fontAlgn="auto" hangingPunct="1">
              <a:spcAft>
                <a:spcPts val="0"/>
              </a:spcAft>
              <a:buFontTx/>
              <a:buChar char="-"/>
              <a:defRPr/>
            </a:pPr>
            <a:r>
              <a:rPr lang="fa-IR" sz="2400" dirty="0" smtClean="0">
                <a:solidFill>
                  <a:schemeClr val="tx1"/>
                </a:solidFill>
                <a:cs typeface="+mj-cs"/>
              </a:rPr>
              <a:t>ماهیت داده: کلمه، شکل، مقوله</a:t>
            </a:r>
          </a:p>
          <a:p>
            <a:pPr algn="r" rtl="1" eaLnBrk="1" fontAlgn="auto" hangingPunct="1">
              <a:spcAft>
                <a:spcPts val="0"/>
              </a:spcAft>
              <a:buFontTx/>
              <a:buChar char="-"/>
              <a:defRPr/>
            </a:pPr>
            <a:r>
              <a:rPr lang="fa-IR" sz="2400" dirty="0" smtClean="0">
                <a:solidFill>
                  <a:schemeClr val="tx1"/>
                </a:solidFill>
                <a:cs typeface="+mj-cs"/>
              </a:rPr>
              <a:t>تحلیل داده ها : استقرایی، جستجو برای الگو ها، مضامین و ویژگی های کلی</a:t>
            </a:r>
          </a:p>
          <a:p>
            <a:pPr algn="r" rtl="1" eaLnBrk="1" fontAlgn="auto" hangingPunct="1">
              <a:spcAft>
                <a:spcPts val="0"/>
              </a:spcAft>
              <a:buFontTx/>
              <a:buChar char="-"/>
              <a:defRPr/>
            </a:pPr>
            <a:r>
              <a:rPr lang="fa-IR" sz="2400" dirty="0" smtClean="0">
                <a:solidFill>
                  <a:schemeClr val="tx1"/>
                </a:solidFill>
                <a:cs typeface="+mj-cs"/>
              </a:rPr>
              <a:t>یافته ها: ویژه و خاص، بیانگر دیدگاههای افراد درون مطالعه</a:t>
            </a:r>
          </a:p>
          <a:p>
            <a:pPr algn="r" rtl="1" eaLnBrk="1" fontAlgn="auto" hangingPunct="1">
              <a:spcAft>
                <a:spcPts val="0"/>
              </a:spcAft>
              <a:buFontTx/>
              <a:buChar char="-"/>
              <a:defRPr/>
            </a:pPr>
            <a:r>
              <a:rPr lang="fa-IR" sz="2400" dirty="0" smtClean="0">
                <a:solidFill>
                  <a:schemeClr val="tx1"/>
                </a:solidFill>
                <a:cs typeface="+mj-cs"/>
              </a:rPr>
              <a:t>گزارش نهایی منعطف</a:t>
            </a:r>
          </a:p>
          <a:p>
            <a:pPr algn="r" rtl="1" eaLnBrk="1" fontAlgn="auto" hangingPunct="1">
              <a:spcAft>
                <a:spcPts val="0"/>
              </a:spcAft>
              <a:buFontTx/>
              <a:buChar char="-"/>
              <a:defRPr/>
            </a:pPr>
            <a:r>
              <a:rPr lang="fa-IR" sz="2400" dirty="0" smtClean="0">
                <a:solidFill>
                  <a:schemeClr val="tx1"/>
                </a:solidFill>
                <a:cs typeface="+mj-cs"/>
              </a:rPr>
              <a:t> گزارش پایانی: گزارش بیانی یا روایتی با توصیف زمینه و نقل قولهای مستقیم از افراد شرکت کننده در مطالعه</a:t>
            </a:r>
          </a:p>
          <a:p>
            <a:pPr algn="r" rtl="1" eaLnBrk="1" fontAlgn="auto" hangingPunct="1">
              <a:spcAft>
                <a:spcPts val="0"/>
              </a:spcAft>
              <a:buFontTx/>
              <a:buChar char="-"/>
              <a:defRPr/>
            </a:pPr>
            <a:r>
              <a:rPr lang="fa-IR" sz="2400" dirty="0" smtClean="0">
                <a:solidFill>
                  <a:schemeClr val="tx1"/>
                </a:solidFill>
                <a:cs typeface="+mj-cs"/>
              </a:rPr>
              <a:t>مفروضه فلسفی ساختن گرایی.</a:t>
            </a:r>
            <a:endParaRPr lang="en-US" sz="2400" dirty="0" smtClean="0">
              <a:solidFill>
                <a:schemeClr val="tx1"/>
              </a:solidFill>
              <a:cs typeface="+mj-cs"/>
            </a:endParaRPr>
          </a:p>
        </p:txBody>
      </p:sp>
    </p:spTree>
    <p:extLst>
      <p:ext uri="{BB962C8B-B14F-4D97-AF65-F5344CB8AC3E}">
        <p14:creationId xmlns:p14="http://schemas.microsoft.com/office/powerpoint/2010/main" xmlns="" val="16769031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ctrTitle"/>
          </p:nvPr>
        </p:nvSpPr>
        <p:spPr>
          <a:xfrm>
            <a:off x="685800" y="-457200"/>
            <a:ext cx="7772400" cy="1752600"/>
          </a:xfrm>
        </p:spPr>
        <p:txBody>
          <a:bodyPr/>
          <a:lstStyle/>
          <a:p>
            <a:pPr algn="ctr" eaLnBrk="1" hangingPunct="1"/>
            <a:r>
              <a:rPr lang="fa-IR" sz="3200" dirty="0" smtClean="0"/>
              <a:t>پژوهش کمی</a:t>
            </a:r>
            <a:endParaRPr lang="en-US" sz="3200" dirty="0" smtClean="0"/>
          </a:p>
        </p:txBody>
      </p:sp>
      <p:sp>
        <p:nvSpPr>
          <p:cNvPr id="3" name="Subtitle 2"/>
          <p:cNvSpPr>
            <a:spLocks noGrp="1"/>
          </p:cNvSpPr>
          <p:nvPr>
            <p:ph type="subTitle" idx="1"/>
          </p:nvPr>
        </p:nvSpPr>
        <p:spPr>
          <a:xfrm>
            <a:off x="457200" y="1828800"/>
            <a:ext cx="7772400" cy="3810000"/>
          </a:xfrm>
        </p:spPr>
        <p:txBody>
          <a:bodyPr rtlCol="0">
            <a:normAutofit fontScale="92500" lnSpcReduction="10000"/>
          </a:bodyPr>
          <a:lstStyle/>
          <a:p>
            <a:pPr algn="r" eaLnBrk="1" fontAlgn="auto" hangingPunct="1">
              <a:spcAft>
                <a:spcPts val="0"/>
              </a:spcAft>
              <a:defRPr/>
            </a:pPr>
            <a:r>
              <a:rPr lang="fa-IR" sz="2400" dirty="0" smtClean="0">
                <a:solidFill>
                  <a:schemeClr val="tx1"/>
                </a:solidFill>
                <a:cs typeface="+mj-cs"/>
              </a:rPr>
              <a:t>- روش قیاسی استقرایی آز بالا به پائین و از پائین به بالا، آزمودن فرضیه ها و نظریه با داده ها </a:t>
            </a:r>
          </a:p>
          <a:p>
            <a:pPr algn="r" rtl="1" eaLnBrk="1" fontAlgn="auto" hangingPunct="1">
              <a:spcAft>
                <a:spcPts val="0"/>
              </a:spcAft>
              <a:defRPr/>
            </a:pPr>
            <a:r>
              <a:rPr lang="fa-IR" sz="2400" dirty="0" smtClean="0">
                <a:solidFill>
                  <a:schemeClr val="tx1"/>
                </a:solidFill>
                <a:cs typeface="+mj-cs"/>
              </a:rPr>
              <a:t>- رفتار انسان منظم و قابل پیش بینی</a:t>
            </a:r>
          </a:p>
          <a:p>
            <a:pPr algn="r" rtl="1" eaLnBrk="1" fontAlgn="auto" hangingPunct="1">
              <a:spcAft>
                <a:spcPts val="0"/>
              </a:spcAft>
              <a:defRPr/>
            </a:pPr>
            <a:r>
              <a:rPr lang="fa-IR" sz="2400" dirty="0" smtClean="0">
                <a:solidFill>
                  <a:schemeClr val="tx1"/>
                </a:solidFill>
                <a:cs typeface="+mj-cs"/>
              </a:rPr>
              <a:t>- هدف پژوهش توصیف، تبین و پیش بینی </a:t>
            </a:r>
          </a:p>
          <a:p>
            <a:pPr algn="r" rtl="1" eaLnBrk="1" fontAlgn="auto" hangingPunct="1">
              <a:spcAft>
                <a:spcPts val="0"/>
              </a:spcAft>
              <a:defRPr/>
            </a:pPr>
            <a:r>
              <a:rPr lang="fa-IR" sz="2400" dirty="0" smtClean="0">
                <a:solidFill>
                  <a:schemeClr val="tx1"/>
                </a:solidFill>
                <a:cs typeface="+mj-cs"/>
              </a:rPr>
              <a:t>- استفاده از لنز با زاویه محدود، آزمودن فرضیه های خاص</a:t>
            </a:r>
          </a:p>
          <a:p>
            <a:pPr algn="r" rtl="1" eaLnBrk="1" fontAlgn="auto" hangingPunct="1">
              <a:spcAft>
                <a:spcPts val="0"/>
              </a:spcAft>
              <a:defRPr/>
            </a:pPr>
            <a:r>
              <a:rPr lang="fa-IR" sz="2400" dirty="0" smtClean="0">
                <a:solidFill>
                  <a:schemeClr val="tx1"/>
                </a:solidFill>
                <a:cs typeface="+mj-cs"/>
              </a:rPr>
              <a:t>- تلاش برای مطالعه رفتار در شرایط کنترل شده</a:t>
            </a:r>
          </a:p>
          <a:p>
            <a:pPr algn="r" rtl="1" eaLnBrk="1" fontAlgn="auto" hangingPunct="1">
              <a:spcAft>
                <a:spcPts val="0"/>
              </a:spcAft>
              <a:defRPr/>
            </a:pPr>
            <a:r>
              <a:rPr lang="fa-IR" sz="2400" dirty="0" smtClean="0">
                <a:solidFill>
                  <a:schemeClr val="tx1"/>
                </a:solidFill>
                <a:cs typeface="+mj-cs"/>
              </a:rPr>
              <a:t>- مطالعه عینی و مشاهده گران در مورد مشاهده شده توافق دارند. دقت ابزار </a:t>
            </a:r>
          </a:p>
          <a:p>
            <a:pPr algn="r" rtl="1" eaLnBrk="1" fontAlgn="auto" hangingPunct="1">
              <a:spcAft>
                <a:spcPts val="0"/>
              </a:spcAft>
              <a:defRPr/>
            </a:pPr>
            <a:r>
              <a:rPr lang="fa-IR" sz="2400" dirty="0" smtClean="0">
                <a:solidFill>
                  <a:schemeClr val="tx1"/>
                </a:solidFill>
                <a:cs typeface="+mj-cs"/>
              </a:rPr>
              <a:t>- جمع آوری داده های کمی براساس ابزارهای ساختار یافته و روا (سوال های بسته- پاسخ، مقیاس درجه بندی) </a:t>
            </a:r>
          </a:p>
          <a:p>
            <a:pPr algn="r" rtl="1" eaLnBrk="1" fontAlgn="auto" hangingPunct="1">
              <a:spcAft>
                <a:spcPts val="0"/>
              </a:spcAft>
              <a:buFontTx/>
              <a:buChar char="-"/>
              <a:defRPr/>
            </a:pPr>
            <a:r>
              <a:rPr lang="fa-IR" sz="2400" dirty="0" smtClean="0">
                <a:solidFill>
                  <a:schemeClr val="tx1"/>
                </a:solidFill>
                <a:cs typeface="+mj-cs"/>
              </a:rPr>
              <a:t> جمع آوری داده ها در مورد  متغیر های مطالعه     </a:t>
            </a:r>
            <a:endParaRPr lang="en-US" sz="2400" dirty="0" smtClean="0">
              <a:solidFill>
                <a:schemeClr val="tx1"/>
              </a:solidFill>
              <a:cs typeface="+mj-cs"/>
            </a:endParaRPr>
          </a:p>
        </p:txBody>
      </p:sp>
    </p:spTree>
    <p:extLst>
      <p:ext uri="{BB962C8B-B14F-4D97-AF65-F5344CB8AC3E}">
        <p14:creationId xmlns:p14="http://schemas.microsoft.com/office/powerpoint/2010/main" xmlns="" val="16796867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ctrTitle"/>
          </p:nvPr>
        </p:nvSpPr>
        <p:spPr>
          <a:xfrm>
            <a:off x="685800" y="762000"/>
            <a:ext cx="7772400" cy="685800"/>
          </a:xfrm>
        </p:spPr>
        <p:txBody>
          <a:bodyPr/>
          <a:lstStyle/>
          <a:p>
            <a:pPr algn="ctr" eaLnBrk="1" hangingPunct="1"/>
            <a:r>
              <a:rPr lang="fa-IR" sz="3200" dirty="0" smtClean="0"/>
              <a:t>پژوهش کمی</a:t>
            </a:r>
            <a:endParaRPr lang="en-US" sz="3200" dirty="0" smtClean="0"/>
          </a:p>
        </p:txBody>
      </p:sp>
      <p:sp>
        <p:nvSpPr>
          <p:cNvPr id="3" name="Subtitle 2"/>
          <p:cNvSpPr>
            <a:spLocks noGrp="1"/>
          </p:cNvSpPr>
          <p:nvPr>
            <p:ph type="subTitle" idx="1"/>
          </p:nvPr>
        </p:nvSpPr>
        <p:spPr>
          <a:xfrm>
            <a:off x="609600" y="1524000"/>
            <a:ext cx="7467600" cy="3810000"/>
          </a:xfrm>
        </p:spPr>
        <p:txBody>
          <a:bodyPr rtlCol="0">
            <a:normAutofit/>
          </a:bodyPr>
          <a:lstStyle/>
          <a:p>
            <a:pPr algn="r" eaLnBrk="1" fontAlgn="auto" hangingPunct="1">
              <a:spcAft>
                <a:spcPts val="0"/>
              </a:spcAft>
              <a:defRPr/>
            </a:pPr>
            <a:r>
              <a:rPr lang="fa-IR" sz="2800" dirty="0" smtClean="0">
                <a:solidFill>
                  <a:schemeClr val="tx1"/>
                </a:solidFill>
                <a:cs typeface="+mj-cs"/>
              </a:rPr>
              <a:t>- </a:t>
            </a:r>
            <a:r>
              <a:rPr lang="fa-IR" sz="2400" dirty="0" smtClean="0">
                <a:solidFill>
                  <a:schemeClr val="tx1"/>
                </a:solidFill>
                <a:cs typeface="+mj-cs"/>
              </a:rPr>
              <a:t>نمونه گیری دقیق و انتخاب نمونه معرف</a:t>
            </a:r>
          </a:p>
          <a:p>
            <a:pPr algn="r" rtl="1" eaLnBrk="1" fontAlgn="auto" hangingPunct="1">
              <a:spcAft>
                <a:spcPts val="0"/>
              </a:spcAft>
              <a:defRPr/>
            </a:pPr>
            <a:r>
              <a:rPr lang="fa-IR" sz="2400" dirty="0" smtClean="0">
                <a:solidFill>
                  <a:schemeClr val="tx1"/>
                </a:solidFill>
                <a:cs typeface="+mj-cs"/>
              </a:rPr>
              <a:t>- تحلیل داده ها با استفاده از روشهای آماری</a:t>
            </a:r>
          </a:p>
          <a:p>
            <a:pPr algn="r" rtl="1" eaLnBrk="1" fontAlgn="auto" hangingPunct="1">
              <a:spcAft>
                <a:spcPts val="0"/>
              </a:spcAft>
              <a:defRPr/>
            </a:pPr>
            <a:r>
              <a:rPr lang="fa-IR" sz="2400" dirty="0" smtClean="0">
                <a:solidFill>
                  <a:schemeClr val="tx1"/>
                </a:solidFill>
                <a:cs typeface="+mj-cs"/>
              </a:rPr>
              <a:t>- یافته قابل تعیمیم به جامعه مورد نظر</a:t>
            </a:r>
          </a:p>
          <a:p>
            <a:pPr algn="r" rtl="1" eaLnBrk="1" fontAlgn="auto" hangingPunct="1">
              <a:spcAft>
                <a:spcPts val="0"/>
              </a:spcAft>
              <a:defRPr/>
            </a:pPr>
            <a:r>
              <a:rPr lang="fa-IR" sz="2400" dirty="0" smtClean="0">
                <a:solidFill>
                  <a:schemeClr val="tx1"/>
                </a:solidFill>
                <a:cs typeface="+mj-cs"/>
              </a:rPr>
              <a:t>- گزارش نهایی ساختار مشخص (انعطاف نا پذیر) : مقدمه، پیشینه و نظریه، روشها، نتایج و بحث</a:t>
            </a:r>
          </a:p>
          <a:p>
            <a:pPr algn="r" rtl="1" eaLnBrk="1" fontAlgn="auto" hangingPunct="1">
              <a:spcAft>
                <a:spcPts val="0"/>
              </a:spcAft>
              <a:defRPr/>
            </a:pPr>
            <a:r>
              <a:rPr lang="fa-IR" sz="2400" dirty="0" smtClean="0">
                <a:solidFill>
                  <a:schemeClr val="tx1"/>
                </a:solidFill>
                <a:cs typeface="+mj-cs"/>
              </a:rPr>
              <a:t>-  گزارش نهایی آماری استفاده از همبستگی، مقایسه میانگین ها، و معنی داری آماری</a:t>
            </a:r>
          </a:p>
          <a:p>
            <a:pPr algn="r" rtl="1" eaLnBrk="1" fontAlgn="auto" hangingPunct="1">
              <a:spcAft>
                <a:spcPts val="0"/>
              </a:spcAft>
              <a:defRPr/>
            </a:pPr>
            <a:r>
              <a:rPr lang="fa-IR" sz="2400" dirty="0" smtClean="0">
                <a:solidFill>
                  <a:schemeClr val="tx1"/>
                </a:solidFill>
                <a:cs typeface="+mj-cs"/>
              </a:rPr>
              <a:t>- مفروضه فلسفی اثبات گرایی و پسااثباتگرایی (علیت پذیری، تقلیل گرایی، مشاهده و اندازه گیری تجربی ، تائید یا رد نظریه)   </a:t>
            </a:r>
            <a:endParaRPr lang="en-US" sz="2400" dirty="0" smtClean="0">
              <a:solidFill>
                <a:schemeClr val="tx1"/>
              </a:solidFill>
              <a:cs typeface="+mj-cs"/>
            </a:endParaRPr>
          </a:p>
        </p:txBody>
      </p:sp>
    </p:spTree>
    <p:extLst>
      <p:ext uri="{BB962C8B-B14F-4D97-AF65-F5344CB8AC3E}">
        <p14:creationId xmlns:p14="http://schemas.microsoft.com/office/powerpoint/2010/main" xmlns="" val="29275770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a:xfrm>
            <a:off x="685800" y="533400"/>
            <a:ext cx="7772400" cy="762000"/>
          </a:xfrm>
        </p:spPr>
        <p:txBody>
          <a:bodyPr/>
          <a:lstStyle/>
          <a:p>
            <a:pPr algn="ctr" eaLnBrk="1" hangingPunct="1"/>
            <a:r>
              <a:rPr lang="fa-IR" sz="3200" b="1" dirty="0" smtClean="0"/>
              <a:t>پژوهش ترکیبی</a:t>
            </a:r>
            <a:endParaRPr lang="en-US" sz="3200" b="1" dirty="0" smtClean="0"/>
          </a:p>
        </p:txBody>
      </p:sp>
      <p:sp>
        <p:nvSpPr>
          <p:cNvPr id="11267" name="Subtitle 2"/>
          <p:cNvSpPr>
            <a:spLocks noGrp="1"/>
          </p:cNvSpPr>
          <p:nvPr>
            <p:ph type="subTitle" idx="1"/>
          </p:nvPr>
        </p:nvSpPr>
        <p:spPr>
          <a:xfrm>
            <a:off x="762000" y="1600200"/>
            <a:ext cx="6934200" cy="6477000"/>
          </a:xfrm>
        </p:spPr>
        <p:txBody>
          <a:bodyPr/>
          <a:lstStyle/>
          <a:p>
            <a:pPr algn="r" rtl="1" eaLnBrk="1" hangingPunct="1"/>
            <a:r>
              <a:rPr lang="fa-IR" sz="2800" dirty="0" smtClean="0">
                <a:solidFill>
                  <a:schemeClr val="tx1"/>
                </a:solidFill>
                <a:cs typeface="+mj-cs"/>
              </a:rPr>
              <a:t>پژوهش ترکیبی رویکردی است که دو پژوهش کیفی و کمّی را با هم ترکیب یا مرتبط می سازد. </a:t>
            </a:r>
          </a:p>
          <a:p>
            <a:pPr algn="r" rtl="1" eaLnBrk="1" hangingPunct="1"/>
            <a:r>
              <a:rPr lang="fa-IR" sz="2800" dirty="0" smtClean="0">
                <a:solidFill>
                  <a:schemeClr val="tx1"/>
                </a:solidFill>
                <a:cs typeface="+mj-cs"/>
              </a:rPr>
              <a:t>مستلزم مفروضه های فلسفی، استفاده از رویکردهای کیفی و کمّی، و ترکیب هر دو رویکرد در یک مطالعه است. </a:t>
            </a:r>
          </a:p>
          <a:p>
            <a:pPr algn="r" rtl="1" eaLnBrk="1" hangingPunct="1"/>
            <a:r>
              <a:rPr lang="fa-IR" sz="2800" dirty="0" smtClean="0">
                <a:solidFill>
                  <a:schemeClr val="tx1"/>
                </a:solidFill>
                <a:cs typeface="+mj-cs"/>
              </a:rPr>
              <a:t>روش پژوهش ترکیبی چیزی بیش از جمع آوری و تحلیل هر دو نوع داده است.</a:t>
            </a:r>
          </a:p>
          <a:p>
            <a:pPr algn="r" rtl="1" eaLnBrk="1" hangingPunct="1"/>
            <a:r>
              <a:rPr lang="fa-IR" sz="2800" dirty="0" smtClean="0">
                <a:solidFill>
                  <a:schemeClr val="tx1"/>
                </a:solidFill>
                <a:cs typeface="+mj-cs"/>
              </a:rPr>
              <a:t>همچنین مستلزم استفاده از هر دو نوع رویکرد به طور همزمان است به طوری که توان کلی این مطالعه از پژوهش کمّی یا کیفی به تنهایی بیشتر است</a:t>
            </a:r>
            <a:endParaRPr lang="en-US" sz="2800" dirty="0" smtClean="0">
              <a:solidFill>
                <a:schemeClr val="tx1"/>
              </a:solidFill>
              <a:cs typeface="+mj-cs"/>
            </a:endParaRPr>
          </a:p>
        </p:txBody>
      </p:sp>
    </p:spTree>
    <p:extLst>
      <p:ext uri="{BB962C8B-B14F-4D97-AF65-F5344CB8AC3E}">
        <p14:creationId xmlns:p14="http://schemas.microsoft.com/office/powerpoint/2010/main" xmlns="" val="38261794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447800"/>
            <a:ext cx="6477000" cy="3886200"/>
          </a:xfrm>
        </p:spPr>
        <p:txBody>
          <a:bodyPr>
            <a:normAutofit fontScale="92500" lnSpcReduction="20000"/>
          </a:bodyPr>
          <a:lstStyle/>
          <a:p>
            <a:pPr algn="r" rtl="1">
              <a:defRPr/>
            </a:pPr>
            <a:r>
              <a:rPr lang="fa-IR" sz="2800" b="1" dirty="0" smtClean="0">
                <a:solidFill>
                  <a:schemeClr val="tx1"/>
                </a:solidFill>
                <a:cs typeface="+mj-cs"/>
              </a:rPr>
              <a:t>روشهای </a:t>
            </a:r>
            <a:r>
              <a:rPr lang="fa-IR" sz="2800" b="1" dirty="0">
                <a:solidFill>
                  <a:schemeClr val="tx1"/>
                </a:solidFill>
                <a:cs typeface="+mj-cs"/>
              </a:rPr>
              <a:t>ترکیبی، به پژوهشی گفته می شود که پژوهشگر داده ها را جمع آوری و تحلیل می کند، یافته ها را با هم تلفیق می کند و با استفاده از رویکردهای کمی و کیفی از یافته ها نتیجه گیری می کند (تشکری و کرسول، ص. 4،  </a:t>
            </a:r>
            <a:r>
              <a:rPr lang="en-US" sz="2800" b="1" dirty="0">
                <a:solidFill>
                  <a:schemeClr val="tx1"/>
                </a:solidFill>
                <a:cs typeface="+mj-cs"/>
              </a:rPr>
              <a:t>2007</a:t>
            </a:r>
            <a:r>
              <a:rPr lang="fa-IR" sz="2800" b="1" dirty="0">
                <a:solidFill>
                  <a:schemeClr val="tx1"/>
                </a:solidFill>
                <a:cs typeface="+mj-cs"/>
              </a:rPr>
              <a:t> ). </a:t>
            </a:r>
            <a:endParaRPr lang="fa-IR" sz="2800" b="1" dirty="0" smtClean="0">
              <a:solidFill>
                <a:schemeClr val="tx1"/>
              </a:solidFill>
              <a:cs typeface="+mj-cs"/>
            </a:endParaRPr>
          </a:p>
          <a:p>
            <a:pPr algn="r" rtl="1">
              <a:defRPr/>
            </a:pPr>
            <a:endParaRPr lang="en-US" sz="2800" b="1" dirty="0">
              <a:solidFill>
                <a:schemeClr val="tx1"/>
              </a:solidFill>
              <a:cs typeface="+mj-cs"/>
            </a:endParaRPr>
          </a:p>
          <a:p>
            <a:pPr algn="r" rtl="1">
              <a:defRPr/>
            </a:pPr>
            <a:r>
              <a:rPr lang="fa-IR" sz="2800" b="1" dirty="0" smtClean="0">
                <a:solidFill>
                  <a:schemeClr val="tx1"/>
                </a:solidFill>
                <a:cs typeface="+mj-cs"/>
              </a:rPr>
              <a:t>این روش به صورت فعال ما را به شرکت در گفت و گو در مورد راههای چندگانه دیدن و شنیدن، راههای چند گانه معنی دادن به دنیای پیرامون، و دیدگاههای چندگانه در زمینه چه چیزی مهم است و باید مهم و پاس نهاده شود، فرا می خواند (</a:t>
            </a:r>
            <a:r>
              <a:rPr lang="fa-IR" sz="2800" b="1" dirty="0">
                <a:solidFill>
                  <a:schemeClr val="tx1"/>
                </a:solidFill>
                <a:cs typeface="+mj-cs"/>
              </a:rPr>
              <a:t>گرین (</a:t>
            </a:r>
            <a:r>
              <a:rPr lang="fa-IR" sz="2800" b="1" dirty="0" smtClean="0">
                <a:solidFill>
                  <a:schemeClr val="tx1"/>
                </a:solidFill>
                <a:cs typeface="+mj-cs"/>
              </a:rPr>
              <a:t>2007. ص، </a:t>
            </a:r>
            <a:r>
              <a:rPr lang="fa-IR" sz="2800" b="1" dirty="0">
                <a:solidFill>
                  <a:schemeClr val="tx1"/>
                </a:solidFill>
                <a:cs typeface="+mj-cs"/>
              </a:rPr>
              <a:t>20). </a:t>
            </a:r>
            <a:endParaRPr lang="en-US" sz="2800" b="1" dirty="0">
              <a:solidFill>
                <a:schemeClr val="tx1"/>
              </a:solidFill>
              <a:cs typeface="+mj-cs"/>
            </a:endParaRPr>
          </a:p>
          <a:p>
            <a:pPr algn="r" rtl="1">
              <a:defRPr/>
            </a:pPr>
            <a:endParaRPr lang="en-US" dirty="0" smtClean="0">
              <a:solidFill>
                <a:schemeClr val="tx1"/>
              </a:solidFill>
            </a:endParaRPr>
          </a:p>
          <a:p>
            <a:endParaRPr lang="en-US" dirty="0"/>
          </a:p>
        </p:txBody>
      </p:sp>
    </p:spTree>
    <p:extLst>
      <p:ext uri="{BB962C8B-B14F-4D97-AF65-F5344CB8AC3E}">
        <p14:creationId xmlns:p14="http://schemas.microsoft.com/office/powerpoint/2010/main" xmlns="" val="2196275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85800" y="762000"/>
            <a:ext cx="7772400" cy="914400"/>
          </a:xfrm>
        </p:spPr>
        <p:txBody>
          <a:bodyPr/>
          <a:lstStyle/>
          <a:p>
            <a:pPr algn="ctr" eaLnBrk="1" hangingPunct="1"/>
            <a:r>
              <a:rPr lang="fa-IR" dirty="0" smtClean="0"/>
              <a:t>طرح پژوهشی</a:t>
            </a:r>
            <a:endParaRPr lang="en-US" dirty="0" smtClean="0"/>
          </a:p>
        </p:txBody>
      </p:sp>
      <p:sp>
        <p:nvSpPr>
          <p:cNvPr id="4099" name="Subtitle 2"/>
          <p:cNvSpPr>
            <a:spLocks noGrp="1"/>
          </p:cNvSpPr>
          <p:nvPr>
            <p:ph type="subTitle" idx="1"/>
          </p:nvPr>
        </p:nvSpPr>
        <p:spPr>
          <a:xfrm>
            <a:off x="533400" y="1828800"/>
            <a:ext cx="7315200" cy="7696200"/>
          </a:xfrm>
        </p:spPr>
        <p:txBody>
          <a:bodyPr>
            <a:normAutofit/>
          </a:bodyPr>
          <a:lstStyle/>
          <a:p>
            <a:pPr algn="r" rtl="1" eaLnBrk="1" hangingPunct="1"/>
            <a:r>
              <a:rPr lang="fa-IR" sz="2400" dirty="0" smtClean="0">
                <a:solidFill>
                  <a:schemeClr val="tx1"/>
                </a:solidFill>
                <a:cs typeface="+mj-cs"/>
              </a:rPr>
              <a:t>طرح های پژوهشی نقشه ها و رویه هایی برای پژوهش هستند که  تصمیمات مختلف از مفروضات گسترده تا جزئیات جمع آور ی و تحلیل داده ها را دربرمی گیرند . این برنامه ها یا نقشه ها در برگیرنده تصمیمات مختلفی است. در وهله اوّل باید تصمیم گرفت که برای مطالعه یک موضوع خاص از چه طرحی استفاده شود. این تصمیم بایدحاکی از مفروضات کلی پژوهشگر در هنگام مطالعه، رویه های پژوهش (راهبردها )؛ روشهای خاص جمع آوری داده ها و تحلیل و تفسیر ها باشد. </a:t>
            </a:r>
          </a:p>
          <a:p>
            <a:pPr algn="r" rtl="1" eaLnBrk="1" hangingPunct="1"/>
            <a:r>
              <a:rPr lang="fa-IR" sz="2400" dirty="0" smtClean="0">
                <a:solidFill>
                  <a:schemeClr val="tx1"/>
                </a:solidFill>
                <a:cs typeface="+mj-cs"/>
              </a:rPr>
              <a:t>انتخاب طرح پژوهش نیز بر اساس ماهیت مسأله پژوهش یا موضوع مورد توجه، تجربیات شخصی پژوهشگر و مخاطبان آن شکل می گیرد.</a:t>
            </a:r>
            <a:endParaRPr lang="en-US" sz="2400" dirty="0" smtClean="0">
              <a:solidFill>
                <a:schemeClr val="tx1"/>
              </a:solidFill>
              <a:cs typeface="+mj-cs"/>
            </a:endParaRPr>
          </a:p>
        </p:txBody>
      </p:sp>
    </p:spTree>
    <p:extLst>
      <p:ext uri="{BB962C8B-B14F-4D97-AF65-F5344CB8AC3E}">
        <p14:creationId xmlns:p14="http://schemas.microsoft.com/office/powerpoint/2010/main" xmlns="" val="1191838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524000" y="46038"/>
            <a:ext cx="6705600" cy="944562"/>
          </a:xfrm>
        </p:spPr>
        <p:txBody>
          <a:bodyPr/>
          <a:lstStyle/>
          <a:p>
            <a:pPr algn="ctr" eaLnBrk="1" hangingPunct="1"/>
            <a:r>
              <a:rPr lang="fa-IR" dirty="0" smtClean="0"/>
              <a:t>رویکرد ترکیبی</a:t>
            </a:r>
            <a:endParaRPr lang="en-US" dirty="0" smtClean="0"/>
          </a:p>
        </p:txBody>
      </p:sp>
      <p:sp>
        <p:nvSpPr>
          <p:cNvPr id="34819" name="Rectangle 2"/>
          <p:cNvSpPr>
            <a:spLocks noChangeArrowheads="1"/>
          </p:cNvSpPr>
          <p:nvPr/>
        </p:nvSpPr>
        <p:spPr bwMode="auto">
          <a:xfrm>
            <a:off x="609600" y="990600"/>
            <a:ext cx="67056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r" rtl="1">
              <a:buFont typeface="Arial" pitchFamily="34" charset="0"/>
              <a:buNone/>
            </a:pPr>
            <a:r>
              <a:rPr lang="fa-IR" sz="2400" dirty="0">
                <a:latin typeface="Calibri" pitchFamily="34" charset="0"/>
                <a:cs typeface="+mj-cs"/>
              </a:rPr>
              <a:t> </a:t>
            </a:r>
            <a:r>
              <a:rPr lang="fa-IR" sz="2400" dirty="0" smtClean="0">
                <a:latin typeface="Calibri" pitchFamily="34" charset="0"/>
                <a:cs typeface="+mj-cs"/>
              </a:rPr>
              <a:t>بررسی </a:t>
            </a:r>
            <a:r>
              <a:rPr lang="ar-SA" sz="2400" dirty="0" smtClean="0">
                <a:latin typeface="Calibri" pitchFamily="34" charset="0"/>
                <a:cs typeface="+mj-cs"/>
              </a:rPr>
              <a:t>جامع </a:t>
            </a:r>
            <a:r>
              <a:rPr lang="ar-SA" sz="2400" dirty="0">
                <a:latin typeface="Calibri" pitchFamily="34" charset="0"/>
                <a:cs typeface="+mj-cs"/>
              </a:rPr>
              <a:t>بعضي از موضوعات و كسب درك روشن از پديده مورد </a:t>
            </a:r>
            <a:r>
              <a:rPr lang="fa-IR" sz="2400" dirty="0" smtClean="0">
                <a:latin typeface="Calibri" pitchFamily="34" charset="0"/>
                <a:cs typeface="+mj-cs"/>
              </a:rPr>
              <a:t>بررسی</a:t>
            </a:r>
            <a:r>
              <a:rPr lang="ar-SA" sz="2400" dirty="0" smtClean="0">
                <a:latin typeface="Calibri" pitchFamily="34" charset="0"/>
                <a:cs typeface="+mj-cs"/>
              </a:rPr>
              <a:t> </a:t>
            </a:r>
            <a:r>
              <a:rPr lang="ar-SA" sz="2400" dirty="0">
                <a:latin typeface="Calibri" pitchFamily="34" charset="0"/>
                <a:cs typeface="+mj-cs"/>
              </a:rPr>
              <a:t>با استفاده از </a:t>
            </a:r>
            <a:r>
              <a:rPr lang="fa-IR" sz="2400" dirty="0" smtClean="0">
                <a:latin typeface="Calibri" pitchFamily="34" charset="0"/>
                <a:cs typeface="+mj-cs"/>
              </a:rPr>
              <a:t> </a:t>
            </a:r>
            <a:r>
              <a:rPr lang="ar-SA" sz="2400" dirty="0" smtClean="0">
                <a:latin typeface="Calibri" pitchFamily="34" charset="0"/>
                <a:cs typeface="+mj-cs"/>
              </a:rPr>
              <a:t>يك </a:t>
            </a:r>
            <a:r>
              <a:rPr lang="ar-SA" sz="2400" dirty="0">
                <a:latin typeface="Calibri" pitchFamily="34" charset="0"/>
                <a:cs typeface="+mj-cs"/>
              </a:rPr>
              <a:t>رويكرد </a:t>
            </a:r>
            <a:r>
              <a:rPr lang="ar-SA" sz="2400" dirty="0" smtClean="0">
                <a:latin typeface="Calibri" pitchFamily="34" charset="0"/>
                <a:cs typeface="+mj-cs"/>
              </a:rPr>
              <a:t>ممكن</a:t>
            </a:r>
            <a:r>
              <a:rPr lang="fa-IR" sz="2400" dirty="0" smtClean="0">
                <a:latin typeface="Calibri" pitchFamily="34" charset="0"/>
                <a:cs typeface="+mj-cs"/>
              </a:rPr>
              <a:t> نیست .</a:t>
            </a:r>
            <a:endParaRPr lang="fa-IR" sz="2400" dirty="0">
              <a:latin typeface="Calibri" pitchFamily="34" charset="0"/>
              <a:cs typeface="+mj-cs"/>
            </a:endParaRPr>
          </a:p>
          <a:p>
            <a:pPr algn="r" rtl="1">
              <a:buFont typeface="Arial" pitchFamily="34" charset="0"/>
              <a:buNone/>
            </a:pPr>
            <a:r>
              <a:rPr lang="ar-SA" sz="2400" dirty="0">
                <a:latin typeface="Calibri" pitchFamily="34" charset="0"/>
                <a:cs typeface="+mj-cs"/>
              </a:rPr>
              <a:t> </a:t>
            </a:r>
            <a:r>
              <a:rPr lang="ar-SA" sz="2400" dirty="0" smtClean="0">
                <a:latin typeface="Calibri" pitchFamily="34" charset="0"/>
                <a:cs typeface="+mj-cs"/>
              </a:rPr>
              <a:t>هنگام </a:t>
            </a:r>
            <a:r>
              <a:rPr lang="ar-SA" sz="2400" dirty="0">
                <a:latin typeface="Calibri" pitchFamily="34" charset="0"/>
                <a:cs typeface="+mj-cs"/>
              </a:rPr>
              <a:t>انتخاب روش براي انجام مطالعه عملا استفاده از دو رويكرد </a:t>
            </a:r>
            <a:r>
              <a:rPr lang="ar-SA" sz="2400" dirty="0" smtClean="0">
                <a:latin typeface="Calibri" pitchFamily="34" charset="0"/>
                <a:cs typeface="+mj-cs"/>
              </a:rPr>
              <a:t>بر</a:t>
            </a:r>
            <a:r>
              <a:rPr lang="fa-IR" sz="2400" dirty="0" smtClean="0">
                <a:latin typeface="Calibri" pitchFamily="34" charset="0"/>
                <a:cs typeface="+mj-cs"/>
              </a:rPr>
              <a:t> </a:t>
            </a:r>
            <a:r>
              <a:rPr lang="ar-SA" sz="2400" dirty="0" smtClean="0">
                <a:latin typeface="Calibri" pitchFamily="34" charset="0"/>
                <a:cs typeface="+mj-cs"/>
              </a:rPr>
              <a:t>يك </a:t>
            </a:r>
            <a:r>
              <a:rPr lang="ar-SA" sz="2400" dirty="0">
                <a:latin typeface="Calibri" pitchFamily="34" charset="0"/>
                <a:cs typeface="+mj-cs"/>
              </a:rPr>
              <a:t>رويكرد غلبه </a:t>
            </a:r>
            <a:r>
              <a:rPr lang="ar-SA" sz="2400" dirty="0" smtClean="0">
                <a:latin typeface="Calibri" pitchFamily="34" charset="0"/>
                <a:cs typeface="+mj-cs"/>
              </a:rPr>
              <a:t>مي </a:t>
            </a:r>
            <a:r>
              <a:rPr lang="ar-SA" sz="2400" dirty="0">
                <a:latin typeface="Calibri" pitchFamily="34" charset="0"/>
                <a:cs typeface="+mj-cs"/>
              </a:rPr>
              <a:t>كند.  به عبارت ديگر فعاليت هاي </a:t>
            </a:r>
            <a:r>
              <a:rPr lang="fa-IR" sz="2400" dirty="0">
                <a:latin typeface="Calibri" pitchFamily="34" charset="0"/>
                <a:cs typeface="+mj-cs"/>
              </a:rPr>
              <a:t>پژوهشی</a:t>
            </a:r>
            <a:r>
              <a:rPr lang="ar-SA" sz="2400" dirty="0">
                <a:latin typeface="Calibri" pitchFamily="34" charset="0"/>
                <a:cs typeface="+mj-cs"/>
              </a:rPr>
              <a:t> فعاليت هايي دو قطبي نيستند كه دريك </a:t>
            </a:r>
            <a:r>
              <a:rPr lang="ar-SA" sz="2400" dirty="0" smtClean="0">
                <a:latin typeface="Calibri" pitchFamily="34" charset="0"/>
                <a:cs typeface="+mj-cs"/>
              </a:rPr>
              <a:t>قطب</a:t>
            </a:r>
            <a:r>
              <a:rPr lang="fa-IR" sz="2400" dirty="0" smtClean="0">
                <a:latin typeface="Calibri" pitchFamily="34" charset="0"/>
                <a:cs typeface="+mj-cs"/>
              </a:rPr>
              <a:t> </a:t>
            </a:r>
            <a:r>
              <a:rPr lang="ar-SA" sz="2400" dirty="0" smtClean="0">
                <a:latin typeface="Calibri" pitchFamily="34" charset="0"/>
                <a:cs typeface="+mj-cs"/>
              </a:rPr>
              <a:t> </a:t>
            </a:r>
            <a:r>
              <a:rPr lang="ar-SA" sz="2400" dirty="0">
                <a:latin typeface="Calibri" pitchFamily="34" charset="0"/>
                <a:cs typeface="+mj-cs"/>
              </a:rPr>
              <a:t>رويكرد كمي و</a:t>
            </a:r>
            <a:r>
              <a:rPr lang="fa-IR" sz="2400" dirty="0">
                <a:latin typeface="Calibri" pitchFamily="34" charset="0"/>
                <a:cs typeface="+mj-cs"/>
              </a:rPr>
              <a:t> </a:t>
            </a:r>
            <a:r>
              <a:rPr lang="ar-SA" sz="2400" dirty="0">
                <a:latin typeface="Calibri" pitchFamily="34" charset="0"/>
                <a:cs typeface="+mj-cs"/>
              </a:rPr>
              <a:t>در</a:t>
            </a:r>
            <a:r>
              <a:rPr lang="fa-IR" sz="2400" dirty="0">
                <a:latin typeface="Calibri" pitchFamily="34" charset="0"/>
                <a:cs typeface="+mj-cs"/>
              </a:rPr>
              <a:t> </a:t>
            </a:r>
            <a:r>
              <a:rPr lang="ar-SA" sz="2400" dirty="0">
                <a:latin typeface="Calibri" pitchFamily="34" charset="0"/>
                <a:cs typeface="+mj-cs"/>
              </a:rPr>
              <a:t>قطب مقابل رويكرد كيفي جاي گرفته باشد. </a:t>
            </a:r>
            <a:endParaRPr lang="fa-IR" sz="2400" dirty="0">
              <a:latin typeface="Calibri" pitchFamily="34" charset="0"/>
              <a:cs typeface="+mj-cs"/>
            </a:endParaRPr>
          </a:p>
          <a:p>
            <a:pPr algn="r">
              <a:buFont typeface="Arial" pitchFamily="34" charset="0"/>
              <a:buNone/>
            </a:pPr>
            <a:endParaRPr lang="fa-IR" sz="2400" dirty="0">
              <a:latin typeface="Calibri" pitchFamily="34" charset="0"/>
              <a:cs typeface="+mj-cs"/>
            </a:endParaRPr>
          </a:p>
          <a:p>
            <a:pPr algn="r">
              <a:buFont typeface="Arial" pitchFamily="34" charset="0"/>
              <a:buNone/>
            </a:pPr>
            <a:r>
              <a:rPr lang="ar-SA" sz="2400" dirty="0">
                <a:latin typeface="Calibri" pitchFamily="34" charset="0"/>
                <a:cs typeface="+mj-cs"/>
              </a:rPr>
              <a:t>دو رويكرد مكمل و كامل كننده يكديگر</a:t>
            </a:r>
            <a:r>
              <a:rPr lang="fa-IR" sz="2400" dirty="0">
                <a:latin typeface="Calibri" pitchFamily="34" charset="0"/>
                <a:cs typeface="+mj-cs"/>
              </a:rPr>
              <a:t>ند</a:t>
            </a:r>
            <a:r>
              <a:rPr lang="ar-SA" sz="2400" dirty="0">
                <a:latin typeface="Calibri" pitchFamily="34" charset="0"/>
                <a:cs typeface="+mj-cs"/>
              </a:rPr>
              <a:t> نه متضاد وجمع نا پذير. </a:t>
            </a:r>
            <a:endParaRPr lang="fa-IR" sz="2400" dirty="0">
              <a:latin typeface="Calibri" pitchFamily="34" charset="0"/>
              <a:cs typeface="+mj-cs"/>
            </a:endParaRPr>
          </a:p>
          <a:p>
            <a:pPr algn="r">
              <a:buFont typeface="Arial" pitchFamily="34" charset="0"/>
              <a:buNone/>
            </a:pPr>
            <a:endParaRPr lang="fa-IR" sz="2400" dirty="0">
              <a:latin typeface="Calibri" pitchFamily="34" charset="0"/>
              <a:cs typeface="+mj-cs"/>
            </a:endParaRPr>
          </a:p>
          <a:p>
            <a:pPr algn="r" rtl="1">
              <a:buFont typeface="Arial" pitchFamily="34" charset="0"/>
              <a:buNone/>
            </a:pPr>
            <a:r>
              <a:rPr lang="ar-SA" sz="2400" dirty="0" smtClean="0">
                <a:latin typeface="Calibri" pitchFamily="34" charset="0"/>
                <a:cs typeface="+mj-cs"/>
              </a:rPr>
              <a:t>آنچه </a:t>
            </a:r>
            <a:r>
              <a:rPr lang="ar-SA" sz="2400" dirty="0">
                <a:latin typeface="Calibri" pitchFamily="34" charset="0"/>
                <a:cs typeface="+mj-cs"/>
              </a:rPr>
              <a:t>كه باعث عمده شدن يك رويكرد در يك مطالعه مي شود </a:t>
            </a:r>
            <a:r>
              <a:rPr lang="fa-IR" sz="2400" dirty="0" smtClean="0">
                <a:latin typeface="Calibri" pitchFamily="34" charset="0"/>
                <a:cs typeface="+mj-cs"/>
              </a:rPr>
              <a:t>ت</a:t>
            </a:r>
            <a:r>
              <a:rPr lang="ar-SA" sz="2400" dirty="0" smtClean="0">
                <a:latin typeface="Calibri" pitchFamily="34" charset="0"/>
                <a:cs typeface="+mj-cs"/>
              </a:rPr>
              <a:t>اكيد </a:t>
            </a:r>
            <a:r>
              <a:rPr lang="fa-IR" sz="2400" dirty="0" smtClean="0">
                <a:latin typeface="Calibri" pitchFamily="34" charset="0"/>
                <a:cs typeface="+mj-cs"/>
              </a:rPr>
              <a:t>پژوهشگر </a:t>
            </a:r>
            <a:r>
              <a:rPr lang="fa-IR" sz="2400" dirty="0">
                <a:latin typeface="Calibri" pitchFamily="34" charset="0"/>
                <a:cs typeface="+mj-cs"/>
              </a:rPr>
              <a:t>است </a:t>
            </a:r>
            <a:r>
              <a:rPr lang="ar-SA" sz="2400" dirty="0">
                <a:latin typeface="Calibri" pitchFamily="34" charset="0"/>
                <a:cs typeface="+mj-cs"/>
              </a:rPr>
              <a:t>كه خود حاصل زمينه تجربي و ذهني </a:t>
            </a:r>
            <a:r>
              <a:rPr lang="fa-IR" sz="2400" dirty="0">
                <a:latin typeface="Calibri" pitchFamily="34" charset="0"/>
                <a:cs typeface="+mj-cs"/>
              </a:rPr>
              <a:t>وی </a:t>
            </a:r>
            <a:r>
              <a:rPr lang="ar-SA" sz="2400" dirty="0">
                <a:latin typeface="Calibri" pitchFamily="34" charset="0"/>
                <a:cs typeface="+mj-cs"/>
              </a:rPr>
              <a:t>يا </a:t>
            </a:r>
            <a:r>
              <a:rPr lang="ar-SA" sz="2400" dirty="0" smtClean="0">
                <a:latin typeface="Calibri" pitchFamily="34" charset="0"/>
                <a:cs typeface="+mj-cs"/>
              </a:rPr>
              <a:t>حاصل</a:t>
            </a:r>
            <a:r>
              <a:rPr lang="fa-IR" sz="2400" dirty="0" smtClean="0">
                <a:latin typeface="Calibri" pitchFamily="34" charset="0"/>
                <a:cs typeface="+mj-cs"/>
              </a:rPr>
              <a:t> </a:t>
            </a:r>
            <a:r>
              <a:rPr lang="ar-SA" sz="2400" dirty="0" smtClean="0">
                <a:latin typeface="Calibri" pitchFamily="34" charset="0"/>
                <a:cs typeface="+mj-cs"/>
              </a:rPr>
              <a:t>ماهيت </a:t>
            </a:r>
            <a:r>
              <a:rPr lang="ar-SA" sz="2400" dirty="0">
                <a:latin typeface="Calibri" pitchFamily="34" charset="0"/>
                <a:cs typeface="+mj-cs"/>
              </a:rPr>
              <a:t>مسئله مورد بررسي است ( ايزنر, 1991) . </a:t>
            </a:r>
            <a:endParaRPr lang="fa-IR" sz="2400" dirty="0">
              <a:latin typeface="Calibri" pitchFamily="34" charset="0"/>
              <a:cs typeface="+mj-cs"/>
            </a:endParaRPr>
          </a:p>
          <a:p>
            <a:pPr algn="r">
              <a:buFont typeface="Arial" pitchFamily="34" charset="0"/>
              <a:buNone/>
            </a:pPr>
            <a:r>
              <a:rPr lang="ar-SA" sz="2400" dirty="0" smtClean="0">
                <a:latin typeface="Calibri" pitchFamily="34" charset="0"/>
                <a:cs typeface="+mj-cs"/>
              </a:rPr>
              <a:t>. </a:t>
            </a:r>
            <a:endParaRPr lang="en-US" sz="2400" dirty="0">
              <a:latin typeface="Calibri" pitchFamily="34" charset="0"/>
              <a:cs typeface="+mj-cs"/>
            </a:endParaRPr>
          </a:p>
          <a:p>
            <a:pPr>
              <a:buFont typeface="Arial" pitchFamily="34" charset="0"/>
              <a:buChar char="•"/>
            </a:pPr>
            <a:endParaRPr lang="en-US" sz="2400" dirty="0">
              <a:latin typeface="Calibri" pitchFamily="34" charset="0"/>
              <a:cs typeface="+mj-cs"/>
            </a:endParaRPr>
          </a:p>
        </p:txBody>
      </p:sp>
    </p:spTree>
    <p:extLst>
      <p:ext uri="{BB962C8B-B14F-4D97-AF65-F5344CB8AC3E}">
        <p14:creationId xmlns:p14="http://schemas.microsoft.com/office/powerpoint/2010/main" xmlns="" val="4139194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7086600" cy="4572000"/>
          </a:xfrm>
        </p:spPr>
        <p:txBody>
          <a:bodyPr>
            <a:normAutofit fontScale="25000" lnSpcReduction="20000"/>
          </a:bodyPr>
          <a:lstStyle/>
          <a:p>
            <a:pPr marL="0" indent="0" algn="r" rtl="1" eaLnBrk="1" hangingPunct="1">
              <a:buFont typeface="Arial" pitchFamily="34" charset="0"/>
              <a:buNone/>
            </a:pPr>
            <a:endParaRPr lang="fa-IR" sz="2000" dirty="0" smtClean="0"/>
          </a:p>
          <a:p>
            <a:pPr algn="r">
              <a:buNone/>
            </a:pPr>
            <a:r>
              <a:rPr lang="ar-SA" sz="9600" dirty="0">
                <a:latin typeface="Calibri" pitchFamily="34" charset="0"/>
                <a:cs typeface="+mj-cs"/>
              </a:rPr>
              <a:t>بسياري از صاحبنظران بر اين باورند كه  استفاده توام از دو رويكرد  یا رویکرد ترکیبی در </a:t>
            </a:r>
            <a:r>
              <a:rPr lang="ar-SA" sz="9600" dirty="0" smtClean="0">
                <a:latin typeface="Calibri" pitchFamily="34" charset="0"/>
                <a:cs typeface="+mj-cs"/>
              </a:rPr>
              <a:t>عمل </a:t>
            </a:r>
            <a:r>
              <a:rPr lang="ar-SA" sz="9600" dirty="0">
                <a:latin typeface="Calibri" pitchFamily="34" charset="0"/>
                <a:cs typeface="+mj-cs"/>
              </a:rPr>
              <a:t>به اعتبار و مفيد بودن يافته ها كمك مي كند </a:t>
            </a:r>
            <a:r>
              <a:rPr lang="en-US" sz="9600" dirty="0">
                <a:latin typeface="Calibri" pitchFamily="34" charset="0"/>
                <a:cs typeface="+mj-cs"/>
              </a:rPr>
              <a:t>(Miles &amp; </a:t>
            </a:r>
            <a:r>
              <a:rPr lang="en-US" sz="9600" dirty="0" err="1">
                <a:latin typeface="Calibri" pitchFamily="34" charset="0"/>
                <a:cs typeface="+mj-cs"/>
              </a:rPr>
              <a:t>Huberman</a:t>
            </a:r>
            <a:r>
              <a:rPr lang="en-US" sz="9600" dirty="0">
                <a:latin typeface="Calibri" pitchFamily="34" charset="0"/>
                <a:cs typeface="+mj-cs"/>
              </a:rPr>
              <a:t>, 1994)</a:t>
            </a:r>
            <a:r>
              <a:rPr lang="ar-SA" sz="9600" dirty="0">
                <a:latin typeface="Calibri" pitchFamily="34" charset="0"/>
                <a:cs typeface="+mj-cs"/>
              </a:rPr>
              <a:t> . </a:t>
            </a:r>
            <a:endParaRPr lang="en-US" sz="9600" dirty="0">
              <a:latin typeface="Calibri" pitchFamily="34" charset="0"/>
              <a:cs typeface="+mj-cs"/>
            </a:endParaRPr>
          </a:p>
          <a:p>
            <a:pPr marL="0" indent="0" algn="r" rtl="1" eaLnBrk="1" hangingPunct="1">
              <a:buFont typeface="Arial" pitchFamily="34" charset="0"/>
              <a:buNone/>
            </a:pPr>
            <a:endParaRPr lang="fa-IR" sz="9600" dirty="0" smtClean="0">
              <a:cs typeface="+mj-cs"/>
            </a:endParaRPr>
          </a:p>
          <a:p>
            <a:pPr marL="0" indent="0" algn="r" rtl="1" eaLnBrk="1" hangingPunct="1">
              <a:buFont typeface="Arial" pitchFamily="34" charset="0"/>
              <a:buNone/>
            </a:pPr>
            <a:r>
              <a:rPr lang="fa-IR" sz="9600" dirty="0" smtClean="0">
                <a:cs typeface="+mj-cs"/>
              </a:rPr>
              <a:t>چون روشهاي تحقيق كمي و كيفي </a:t>
            </a:r>
            <a:r>
              <a:rPr lang="fa-IR" sz="9600" dirty="0" smtClean="0">
                <a:solidFill>
                  <a:srgbClr val="C00000"/>
                </a:solidFill>
                <a:cs typeface="+mj-cs"/>
              </a:rPr>
              <a:t>مكمل</a:t>
            </a:r>
            <a:r>
              <a:rPr lang="fa-IR" sz="9600" dirty="0" smtClean="0">
                <a:cs typeface="+mj-cs"/>
              </a:rPr>
              <a:t> يكديگرند ، استفاده از هر دو روش موجب </a:t>
            </a:r>
            <a:r>
              <a:rPr lang="fa-IR" sz="9600" dirty="0" smtClean="0">
                <a:solidFill>
                  <a:srgbClr val="C00000"/>
                </a:solidFill>
                <a:cs typeface="+mj-cs"/>
              </a:rPr>
              <a:t>بررسي و فهم </a:t>
            </a:r>
            <a:r>
              <a:rPr lang="fa-IR" sz="9600" dirty="0" smtClean="0">
                <a:solidFill>
                  <a:srgbClr val="C00000"/>
                </a:solidFill>
                <a:cs typeface="+mj-cs"/>
              </a:rPr>
              <a:t>عميق تر </a:t>
            </a:r>
            <a:r>
              <a:rPr lang="fa-IR" sz="9600" dirty="0" smtClean="0">
                <a:solidFill>
                  <a:srgbClr val="C00000"/>
                </a:solidFill>
                <a:cs typeface="+mj-cs"/>
              </a:rPr>
              <a:t>مسائل پژوهشي </a:t>
            </a:r>
            <a:r>
              <a:rPr lang="fa-IR" sz="9600" dirty="0" smtClean="0">
                <a:cs typeface="+mj-cs"/>
              </a:rPr>
              <a:t>مي شود .</a:t>
            </a:r>
          </a:p>
          <a:p>
            <a:pPr marL="0" indent="0" algn="just" eaLnBrk="1" hangingPunct="1">
              <a:buFont typeface="Arial" pitchFamily="34" charset="0"/>
              <a:buNone/>
            </a:pPr>
            <a:endParaRPr lang="fa-IR" sz="9600" dirty="0" smtClean="0">
              <a:cs typeface="+mj-cs"/>
            </a:endParaRPr>
          </a:p>
          <a:p>
            <a:pPr marL="0" indent="0" algn="r" rtl="1" eaLnBrk="1" hangingPunct="1">
              <a:buFont typeface="Arial" pitchFamily="34" charset="0"/>
              <a:buNone/>
            </a:pPr>
            <a:r>
              <a:rPr lang="fa-IR" sz="9600" dirty="0" smtClean="0">
                <a:solidFill>
                  <a:srgbClr val="7030A0"/>
                </a:solidFill>
                <a:cs typeface="+mj-cs"/>
              </a:rPr>
              <a:t>انجام دادن تحقيق كمي و كيفي به طور توأمان در مورد يك موضوع </a:t>
            </a:r>
            <a:r>
              <a:rPr lang="fa-IR" sz="9600" dirty="0" smtClean="0">
                <a:cs typeface="+mj-cs"/>
              </a:rPr>
              <a:t>را </a:t>
            </a:r>
            <a:r>
              <a:rPr lang="fa-IR" sz="9600" dirty="0" smtClean="0">
                <a:solidFill>
                  <a:srgbClr val="C00000"/>
                </a:solidFill>
                <a:cs typeface="+mj-cs"/>
              </a:rPr>
              <a:t>روش تركيب شده يا در هم تنيده (</a:t>
            </a:r>
            <a:r>
              <a:rPr lang="en-US" sz="9600" dirty="0" smtClean="0">
                <a:solidFill>
                  <a:srgbClr val="C00000"/>
                </a:solidFill>
                <a:cs typeface="+mj-cs"/>
              </a:rPr>
              <a:t>Integrated or Mixed Methodology</a:t>
            </a:r>
            <a:r>
              <a:rPr lang="fa-IR" sz="9600" dirty="0" smtClean="0">
                <a:solidFill>
                  <a:srgbClr val="C00000"/>
                </a:solidFill>
                <a:cs typeface="+mj-cs"/>
              </a:rPr>
              <a:t>) </a:t>
            </a:r>
            <a:r>
              <a:rPr lang="fa-IR" sz="9600" dirty="0" smtClean="0">
                <a:cs typeface="+mj-cs"/>
              </a:rPr>
              <a:t>مي نامند.</a:t>
            </a:r>
          </a:p>
        </p:txBody>
      </p:sp>
    </p:spTree>
    <p:extLst>
      <p:ext uri="{BB962C8B-B14F-4D97-AF65-F5344CB8AC3E}">
        <p14:creationId xmlns:p14="http://schemas.microsoft.com/office/powerpoint/2010/main" xmlns="" val="2055249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strips(downLeft)">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strips(downLeft)">
                                      <p:cBhvr>
                                        <p:cTn id="12" dur="500"/>
                                        <p:tgtEl>
                                          <p:spTgt spid="3">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strips(downLeft)">
                                      <p:cBhvr>
                                        <p:cTn id="1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ubtitle 2"/>
          <p:cNvSpPr>
            <a:spLocks noGrp="1"/>
          </p:cNvSpPr>
          <p:nvPr>
            <p:ph type="subTitle" idx="1"/>
          </p:nvPr>
        </p:nvSpPr>
        <p:spPr>
          <a:xfrm>
            <a:off x="304800" y="1524000"/>
            <a:ext cx="7467600" cy="3048000"/>
          </a:xfrm>
        </p:spPr>
        <p:txBody>
          <a:bodyPr/>
          <a:lstStyle/>
          <a:p>
            <a:pPr algn="r" rtl="1" eaLnBrk="1" hangingPunct="1"/>
            <a:r>
              <a:rPr lang="fa-IR" sz="2800" dirty="0" smtClean="0">
                <a:solidFill>
                  <a:schemeClr val="tx1"/>
                </a:solidFill>
                <a:cs typeface="+mj-cs"/>
              </a:rPr>
              <a:t>چهار جهان بینی عمده عبارتند از:</a:t>
            </a:r>
          </a:p>
          <a:p>
            <a:pPr algn="r" rtl="1" eaLnBrk="1" hangingPunct="1">
              <a:buFont typeface="Arial" pitchFamily="34" charset="0"/>
              <a:buChar char="•"/>
            </a:pPr>
            <a:r>
              <a:rPr lang="fa-IR" sz="2800" dirty="0" smtClean="0">
                <a:solidFill>
                  <a:schemeClr val="tx1"/>
                </a:solidFill>
                <a:cs typeface="+mj-cs"/>
              </a:rPr>
              <a:t>اثبات گرایی</a:t>
            </a:r>
            <a:r>
              <a:rPr lang="en-US" sz="2800" dirty="0" smtClean="0">
                <a:solidFill>
                  <a:schemeClr val="tx1"/>
                </a:solidFill>
                <a:cs typeface="+mj-cs"/>
              </a:rPr>
              <a:t>positivism</a:t>
            </a:r>
            <a:endParaRPr lang="fa-IR" sz="2800" dirty="0" smtClean="0">
              <a:solidFill>
                <a:schemeClr val="tx1"/>
              </a:solidFill>
              <a:cs typeface="+mj-cs"/>
            </a:endParaRPr>
          </a:p>
          <a:p>
            <a:pPr algn="r" rtl="1" eaLnBrk="1" hangingPunct="1">
              <a:buFont typeface="Arial" pitchFamily="34" charset="0"/>
              <a:buChar char="•"/>
            </a:pPr>
            <a:r>
              <a:rPr lang="fa-IR" sz="2800" dirty="0" smtClean="0">
                <a:solidFill>
                  <a:schemeClr val="tx1"/>
                </a:solidFill>
                <a:cs typeface="+mj-cs"/>
              </a:rPr>
              <a:t> ساختن گرایی</a:t>
            </a:r>
            <a:r>
              <a:rPr lang="en-US" sz="2800" dirty="0" smtClean="0">
                <a:solidFill>
                  <a:schemeClr val="tx1"/>
                </a:solidFill>
                <a:cs typeface="+mj-cs"/>
              </a:rPr>
              <a:t>Constructivism </a:t>
            </a:r>
            <a:endParaRPr lang="fa-IR" sz="2800" dirty="0" smtClean="0">
              <a:solidFill>
                <a:schemeClr val="tx1"/>
              </a:solidFill>
              <a:cs typeface="+mj-cs"/>
            </a:endParaRPr>
          </a:p>
          <a:p>
            <a:pPr algn="r" rtl="1" eaLnBrk="1" hangingPunct="1">
              <a:buFont typeface="Arial" pitchFamily="34" charset="0"/>
              <a:buChar char="•"/>
            </a:pPr>
            <a:r>
              <a:rPr lang="fa-IR" sz="2800" dirty="0" smtClean="0">
                <a:solidFill>
                  <a:schemeClr val="tx1"/>
                </a:solidFill>
                <a:cs typeface="+mj-cs"/>
              </a:rPr>
              <a:t>مدافعه ای/مشارکتی </a:t>
            </a:r>
            <a:r>
              <a:rPr lang="en-US" sz="2800" dirty="0" smtClean="0">
                <a:solidFill>
                  <a:schemeClr val="tx1"/>
                </a:solidFill>
                <a:cs typeface="+mj-cs"/>
              </a:rPr>
              <a:t>Advocacy/Participatory</a:t>
            </a:r>
            <a:endParaRPr lang="fa-IR" sz="2800" dirty="0" smtClean="0">
              <a:solidFill>
                <a:schemeClr val="tx1"/>
              </a:solidFill>
              <a:cs typeface="+mj-cs"/>
            </a:endParaRPr>
          </a:p>
          <a:p>
            <a:pPr algn="r" rtl="1" eaLnBrk="1" hangingPunct="1">
              <a:buFont typeface="Arial" pitchFamily="34" charset="0"/>
              <a:buChar char="•"/>
            </a:pPr>
            <a:r>
              <a:rPr lang="fa-IR" sz="2800" dirty="0" smtClean="0">
                <a:solidFill>
                  <a:schemeClr val="tx1"/>
                </a:solidFill>
                <a:cs typeface="+mj-cs"/>
              </a:rPr>
              <a:t>عمل گرایی</a:t>
            </a:r>
            <a:r>
              <a:rPr lang="en-US" sz="2800" dirty="0" smtClean="0">
                <a:solidFill>
                  <a:schemeClr val="tx1"/>
                </a:solidFill>
                <a:cs typeface="+mj-cs"/>
              </a:rPr>
              <a:t>Pragmatism </a:t>
            </a:r>
          </a:p>
        </p:txBody>
      </p:sp>
    </p:spTree>
    <p:extLst>
      <p:ext uri="{BB962C8B-B14F-4D97-AF65-F5344CB8AC3E}">
        <p14:creationId xmlns:p14="http://schemas.microsoft.com/office/powerpoint/2010/main" xmlns="" val="34738437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685800" y="304800"/>
            <a:ext cx="7772400" cy="1447800"/>
          </a:xfrm>
        </p:spPr>
        <p:txBody>
          <a:bodyPr/>
          <a:lstStyle/>
          <a:p>
            <a:pPr algn="ctr" eaLnBrk="1" hangingPunct="1"/>
            <a:r>
              <a:rPr lang="fa-IR" sz="2800" b="1" dirty="0" smtClean="0"/>
              <a:t>جهان بینی اثبات گرایی</a:t>
            </a:r>
            <a:endParaRPr lang="en-US" sz="2800" b="1" dirty="0" smtClean="0"/>
          </a:p>
        </p:txBody>
      </p:sp>
      <p:sp>
        <p:nvSpPr>
          <p:cNvPr id="15363" name="Subtitle 2"/>
          <p:cNvSpPr>
            <a:spLocks noGrp="1"/>
          </p:cNvSpPr>
          <p:nvPr>
            <p:ph type="subTitle" idx="1"/>
          </p:nvPr>
        </p:nvSpPr>
        <p:spPr>
          <a:xfrm>
            <a:off x="914400" y="1905000"/>
            <a:ext cx="6934200" cy="5181600"/>
          </a:xfrm>
        </p:spPr>
        <p:txBody>
          <a:bodyPr/>
          <a:lstStyle/>
          <a:p>
            <a:pPr algn="r" rtl="1" eaLnBrk="1" hangingPunct="1"/>
            <a:r>
              <a:rPr lang="fa-IR" sz="2800" dirty="0" smtClean="0">
                <a:solidFill>
                  <a:schemeClr val="tx1"/>
                </a:solidFill>
                <a:cs typeface="+mj-cs"/>
              </a:rPr>
              <a:t>مفروضه های اثبات گرایی بیشتر در مورد</a:t>
            </a:r>
            <a:r>
              <a:rPr lang="en-US" sz="2800" dirty="0" smtClean="0">
                <a:solidFill>
                  <a:schemeClr val="tx1"/>
                </a:solidFill>
                <a:cs typeface="+mj-cs"/>
              </a:rPr>
              <a:t> </a:t>
            </a:r>
            <a:r>
              <a:rPr lang="fa-IR" sz="2800" dirty="0" smtClean="0">
                <a:solidFill>
                  <a:schemeClr val="tx1"/>
                </a:solidFill>
                <a:cs typeface="+mj-cs"/>
              </a:rPr>
              <a:t>پژوهش های کمّی مصداق دارند تا پژوهش های کیفی. </a:t>
            </a:r>
          </a:p>
          <a:p>
            <a:pPr algn="r" rtl="1" eaLnBrk="1" hangingPunct="1"/>
            <a:r>
              <a:rPr lang="fa-IR" sz="2800" dirty="0" smtClean="0">
                <a:solidFill>
                  <a:schemeClr val="tx1"/>
                </a:solidFill>
                <a:cs typeface="+mj-cs"/>
              </a:rPr>
              <a:t>روش علمی یا انجام پژوهش</a:t>
            </a:r>
            <a:r>
              <a:rPr lang="en-US" sz="2800" dirty="0" smtClean="0">
                <a:solidFill>
                  <a:schemeClr val="tx1"/>
                </a:solidFill>
                <a:cs typeface="+mj-cs"/>
              </a:rPr>
              <a:t> </a:t>
            </a:r>
            <a:r>
              <a:rPr lang="fa-IR" sz="2800" dirty="0" smtClean="0">
                <a:solidFill>
                  <a:schemeClr val="tx1"/>
                </a:solidFill>
                <a:cs typeface="+mj-cs"/>
              </a:rPr>
              <a:t>علمی نامیده می شود. </a:t>
            </a:r>
          </a:p>
          <a:p>
            <a:pPr algn="r" rtl="1" eaLnBrk="1" hangingPunct="1"/>
            <a:r>
              <a:rPr lang="fa-IR" sz="2800" dirty="0" smtClean="0">
                <a:solidFill>
                  <a:schemeClr val="tx1"/>
                </a:solidFill>
                <a:cs typeface="+mj-cs"/>
              </a:rPr>
              <a:t>پژوهشِ اثبات گرا/پسااثبات گرا، علم تجربی و پسااثبات گرایی نیز نامیده</a:t>
            </a:r>
            <a:r>
              <a:rPr lang="en-US" sz="2800" dirty="0" smtClean="0">
                <a:solidFill>
                  <a:schemeClr val="tx1"/>
                </a:solidFill>
                <a:cs typeface="+mj-cs"/>
              </a:rPr>
              <a:t> </a:t>
            </a:r>
            <a:r>
              <a:rPr lang="fa-IR" sz="2800" dirty="0" smtClean="0">
                <a:solidFill>
                  <a:schemeClr val="tx1"/>
                </a:solidFill>
                <a:cs typeface="+mj-cs"/>
              </a:rPr>
              <a:t>می شود.</a:t>
            </a:r>
            <a:endParaRPr lang="en-US" sz="2800" dirty="0" smtClean="0">
              <a:solidFill>
                <a:schemeClr val="tx1"/>
              </a:solidFill>
              <a:cs typeface="+mj-cs"/>
            </a:endParaRPr>
          </a:p>
          <a:p>
            <a:pPr algn="r" rtl="1" eaLnBrk="1" hangingPunct="1"/>
            <a:r>
              <a:rPr lang="fa-IR" sz="2800" dirty="0" smtClean="0">
                <a:solidFill>
                  <a:schemeClr val="tx1"/>
                </a:solidFill>
                <a:cs typeface="+mj-cs"/>
              </a:rPr>
              <a:t>پسااثبات گرایی  معرّف تفکر پس از اثبات گرایی است که مفهوم</a:t>
            </a:r>
            <a:r>
              <a:rPr lang="en-US" sz="2800" dirty="0" smtClean="0">
                <a:solidFill>
                  <a:schemeClr val="tx1"/>
                </a:solidFill>
                <a:cs typeface="+mj-cs"/>
              </a:rPr>
              <a:t> </a:t>
            </a:r>
            <a:r>
              <a:rPr lang="fa-IR" sz="2800" dirty="0" smtClean="0">
                <a:solidFill>
                  <a:schemeClr val="tx1"/>
                </a:solidFill>
                <a:cs typeface="+mj-cs"/>
              </a:rPr>
              <a:t>سنتی حقیقتِ مطلقِ دانش را به چالش می کشاند</a:t>
            </a:r>
            <a:r>
              <a:rPr lang="en-US" sz="2800" dirty="0" smtClean="0">
                <a:solidFill>
                  <a:schemeClr val="tx1"/>
                </a:solidFill>
                <a:cs typeface="+mj-cs"/>
              </a:rPr>
              <a:t>. </a:t>
            </a:r>
          </a:p>
        </p:txBody>
      </p:sp>
    </p:spTree>
    <p:extLst>
      <p:ext uri="{BB962C8B-B14F-4D97-AF65-F5344CB8AC3E}">
        <p14:creationId xmlns:p14="http://schemas.microsoft.com/office/powerpoint/2010/main" xmlns="" val="215941250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subTitle" idx="1"/>
          </p:nvPr>
        </p:nvSpPr>
        <p:spPr>
          <a:xfrm>
            <a:off x="457200" y="838200"/>
            <a:ext cx="7162800" cy="4800600"/>
          </a:xfrm>
        </p:spPr>
        <p:txBody>
          <a:bodyPr rtlCol="0">
            <a:normAutofit lnSpcReduction="10000"/>
          </a:bodyPr>
          <a:lstStyle/>
          <a:p>
            <a:pPr algn="r" rtl="1" eaLnBrk="1" fontAlgn="auto" hangingPunct="1">
              <a:spcAft>
                <a:spcPts val="0"/>
              </a:spcAft>
              <a:defRPr/>
            </a:pPr>
            <a:r>
              <a:rPr lang="fa-IR" sz="2800" dirty="0" smtClean="0">
                <a:solidFill>
                  <a:schemeClr val="tx1"/>
                </a:solidFill>
                <a:cs typeface="+mj-cs"/>
              </a:rPr>
              <a:t>دانشی که از طریق اثبات گرایی شکل می گیرد مبتنی بر مشاهده و اندازه گیری دقیق واقعیت عینی است که در جایی در جهان خارج وجود دارد. بنابراین، شکل دادن به مقیاس عددی مشاهده ها و مطالعه رفتار افراد برای یک اثبات گرا اهمیت زیادی دارد. سرانجام، قوانین یا نظریه هایی وجود دارد که بر جهان حاکم است و لازم است که آزموده، تائیدو یا اصلاح شوند تا از این طریق بتوان جهان را درک کرد. </a:t>
            </a:r>
            <a:endParaRPr lang="fa-IR" sz="2800" dirty="0" smtClean="0">
              <a:solidFill>
                <a:schemeClr val="tx1"/>
              </a:solidFill>
              <a:cs typeface="+mj-cs"/>
            </a:endParaRPr>
          </a:p>
          <a:p>
            <a:pPr algn="r" rtl="1" eaLnBrk="1" fontAlgn="auto" hangingPunct="1">
              <a:spcAft>
                <a:spcPts val="0"/>
              </a:spcAft>
              <a:defRPr/>
            </a:pPr>
            <a:r>
              <a:rPr lang="fa-IR" sz="2800" dirty="0" smtClean="0">
                <a:solidFill>
                  <a:schemeClr val="tx1"/>
                </a:solidFill>
                <a:cs typeface="+mj-cs"/>
              </a:rPr>
              <a:t> </a:t>
            </a:r>
            <a:endParaRPr lang="fa-IR" sz="2800" dirty="0" smtClean="0">
              <a:solidFill>
                <a:schemeClr val="tx1"/>
              </a:solidFill>
              <a:cs typeface="+mj-cs"/>
            </a:endParaRPr>
          </a:p>
          <a:p>
            <a:pPr algn="r" rtl="1" eaLnBrk="1" fontAlgn="auto" hangingPunct="1">
              <a:spcAft>
                <a:spcPts val="0"/>
              </a:spcAft>
              <a:defRPr/>
            </a:pPr>
            <a:r>
              <a:rPr lang="fa-IR" sz="2800" dirty="0" smtClean="0">
                <a:solidFill>
                  <a:schemeClr val="tx1"/>
                </a:solidFill>
                <a:cs typeface="+mj-cs"/>
              </a:rPr>
              <a:t>در </a:t>
            </a:r>
            <a:r>
              <a:rPr lang="fa-IR" sz="2800" dirty="0" smtClean="0">
                <a:solidFill>
                  <a:schemeClr val="tx1"/>
                </a:solidFill>
                <a:cs typeface="+mj-cs"/>
              </a:rPr>
              <a:t>روش علمی، رویکرد پذیرفته شده برای پژوهش توسط اثبات گرایان، این است که فرد با یک نظریه شروع کند، داده هایی را جمع آوری کند ، نظریه را رد و یا حمایت کند.</a:t>
            </a:r>
            <a:endParaRPr lang="en-US" dirty="0">
              <a:cs typeface="+mj-cs"/>
            </a:endParaRPr>
          </a:p>
        </p:txBody>
      </p:sp>
    </p:spTree>
    <p:extLst>
      <p:ext uri="{BB962C8B-B14F-4D97-AF65-F5344CB8AC3E}">
        <p14:creationId xmlns:p14="http://schemas.microsoft.com/office/powerpoint/2010/main" xmlns="" val="88286783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ctrTitle"/>
          </p:nvPr>
        </p:nvSpPr>
        <p:spPr>
          <a:xfrm>
            <a:off x="685800" y="381000"/>
            <a:ext cx="7772400" cy="838200"/>
          </a:xfrm>
        </p:spPr>
        <p:txBody>
          <a:bodyPr/>
          <a:lstStyle/>
          <a:p>
            <a:pPr algn="ctr" rtl="1" eaLnBrk="1" hangingPunct="1"/>
            <a:r>
              <a:rPr lang="fa-IR" sz="2800" b="1" dirty="0" smtClean="0">
                <a:cs typeface="B Zar" pitchFamily="2" charset="-78"/>
              </a:rPr>
              <a:t>مفروضه های کلیدی پسا اثباتگرایی</a:t>
            </a:r>
            <a:endParaRPr lang="en-US" sz="2800" b="1" dirty="0" smtClean="0">
              <a:cs typeface="B Zar" pitchFamily="2" charset="-78"/>
            </a:endParaRPr>
          </a:p>
        </p:txBody>
      </p:sp>
      <p:sp>
        <p:nvSpPr>
          <p:cNvPr id="17411" name="Subtitle 2"/>
          <p:cNvSpPr>
            <a:spLocks noGrp="1"/>
          </p:cNvSpPr>
          <p:nvPr>
            <p:ph type="subTitle" idx="1"/>
          </p:nvPr>
        </p:nvSpPr>
        <p:spPr>
          <a:xfrm>
            <a:off x="685800" y="1600200"/>
            <a:ext cx="6934200" cy="3657600"/>
          </a:xfrm>
        </p:spPr>
        <p:txBody>
          <a:bodyPr/>
          <a:lstStyle/>
          <a:p>
            <a:pPr algn="r" rtl="1" eaLnBrk="1" hangingPunct="1"/>
            <a:r>
              <a:rPr lang="fa-IR" sz="2400" dirty="0" smtClean="0">
                <a:solidFill>
                  <a:schemeClr val="tx1"/>
                </a:solidFill>
                <a:cs typeface="B Zar" pitchFamily="2" charset="-78"/>
              </a:rPr>
              <a:t>1</a:t>
            </a:r>
            <a:r>
              <a:rPr lang="fa-IR" dirty="0" smtClean="0">
                <a:solidFill>
                  <a:schemeClr val="tx1"/>
                </a:solidFill>
                <a:cs typeface="B Zar" pitchFamily="2" charset="-78"/>
              </a:rPr>
              <a:t>) </a:t>
            </a:r>
            <a:r>
              <a:rPr lang="fa-IR" sz="2400" dirty="0" smtClean="0">
                <a:solidFill>
                  <a:schemeClr val="tx1"/>
                </a:solidFill>
                <a:cs typeface="B Zar" pitchFamily="2" charset="-78"/>
              </a:rPr>
              <a:t>دانش احتمالی است - حقیقت مطلق را هرگز نمی توان یافت . پژوهشگران یک فرضیه را ثابت نمی کنند، بلکه نشان می دهند که نمی توانند آن را رد کنند.</a:t>
            </a:r>
          </a:p>
          <a:p>
            <a:pPr algn="r" rtl="1" eaLnBrk="1" hangingPunct="1"/>
            <a:r>
              <a:rPr lang="fa-IR" sz="2400" dirty="0" smtClean="0">
                <a:solidFill>
                  <a:schemeClr val="tx1"/>
                </a:solidFill>
                <a:cs typeface="B Zar" pitchFamily="2" charset="-78"/>
              </a:rPr>
              <a:t>2) پژوهش فرایند بیان ادعاها و سپس اصلاح یا کنارگذاشتن بعضی از آنها به نفع ادعاهای دارای توجیه قوی تر است</a:t>
            </a:r>
          </a:p>
          <a:p>
            <a:pPr algn="r" rtl="1" eaLnBrk="1" hangingPunct="1"/>
            <a:r>
              <a:rPr lang="fa-IR" sz="2400" dirty="0" smtClean="0">
                <a:solidFill>
                  <a:schemeClr val="tx1"/>
                </a:solidFill>
                <a:cs typeface="B Zar" pitchFamily="2" charset="-78"/>
              </a:rPr>
              <a:t>3) داده ها، شواهد و ملاحظات منطقی ، به دانش شکل می دهند. در عمل، پژوهشگر اطلاعات را با ابزارهای مبتنی بر شاخص های تکمیل شده توسط شرکت کنندگان در پژوهش ، یا با مشاهدات ثبت شده توسط خود جمع آوری می کند.</a:t>
            </a:r>
          </a:p>
        </p:txBody>
      </p:sp>
    </p:spTree>
    <p:extLst>
      <p:ext uri="{BB962C8B-B14F-4D97-AF65-F5344CB8AC3E}">
        <p14:creationId xmlns:p14="http://schemas.microsoft.com/office/powerpoint/2010/main" xmlns="" val="32310855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a:xfrm>
            <a:off x="838200" y="304800"/>
            <a:ext cx="7772400" cy="1143000"/>
          </a:xfrm>
        </p:spPr>
        <p:txBody>
          <a:bodyPr/>
          <a:lstStyle/>
          <a:p>
            <a:pPr algn="ctr" eaLnBrk="1" hangingPunct="1"/>
            <a:r>
              <a:rPr lang="fa-IR" sz="2800" b="1" dirty="0" smtClean="0"/>
              <a:t>مفروضه های کلیدی (ادامه</a:t>
            </a:r>
            <a:r>
              <a:rPr lang="fa-IR" sz="2400" b="1" dirty="0" smtClean="0">
                <a:cs typeface="B Zar" pitchFamily="2" charset="-78"/>
              </a:rPr>
              <a:t>)</a:t>
            </a:r>
            <a:endParaRPr lang="en-US" sz="2400" b="1" dirty="0" smtClean="0">
              <a:cs typeface="B Zar" pitchFamily="2" charset="-78"/>
            </a:endParaRPr>
          </a:p>
        </p:txBody>
      </p:sp>
      <p:sp>
        <p:nvSpPr>
          <p:cNvPr id="3" name="Subtitle 2"/>
          <p:cNvSpPr>
            <a:spLocks noGrp="1"/>
          </p:cNvSpPr>
          <p:nvPr>
            <p:ph type="subTitle" idx="1"/>
          </p:nvPr>
        </p:nvSpPr>
        <p:spPr>
          <a:xfrm>
            <a:off x="762000" y="1752600"/>
            <a:ext cx="7162800" cy="3886200"/>
          </a:xfrm>
        </p:spPr>
        <p:txBody>
          <a:bodyPr rtlCol="0">
            <a:normAutofit lnSpcReduction="10000"/>
          </a:bodyPr>
          <a:lstStyle/>
          <a:p>
            <a:pPr algn="r" rtl="1" eaLnBrk="1" fontAlgn="auto" hangingPunct="1">
              <a:spcAft>
                <a:spcPts val="0"/>
              </a:spcAft>
              <a:defRPr/>
            </a:pPr>
            <a:r>
              <a:rPr lang="fa-IR" dirty="0" smtClean="0">
                <a:solidFill>
                  <a:schemeClr val="tx1"/>
                </a:solidFill>
                <a:cs typeface="B Zar" pitchFamily="2" charset="-78"/>
              </a:rPr>
              <a:t>4</a:t>
            </a:r>
            <a:r>
              <a:rPr lang="fa-IR" sz="2800" dirty="0" smtClean="0">
                <a:solidFill>
                  <a:schemeClr val="tx1"/>
                </a:solidFill>
                <a:cs typeface="+mj-cs"/>
              </a:rPr>
              <a:t>) پژوهش در پی شکل دادن به بیانیه های معتبر و درستی است که می توان از آن برای تشریح موقعیت مورد نظر یا توصیف روابط علّت و معلولی جالب توجه استفاده نمود. پژوهشگران روابط بین متغیرها را بیان کرده و این امر را به صورت سؤالها یا فرضیه ها یی مطرح می کنند.</a:t>
            </a:r>
          </a:p>
          <a:p>
            <a:pPr algn="r" rtl="1" eaLnBrk="1" fontAlgn="auto" hangingPunct="1">
              <a:spcAft>
                <a:spcPts val="0"/>
              </a:spcAft>
              <a:defRPr/>
            </a:pPr>
            <a:r>
              <a:rPr lang="fa-IR" sz="2800" dirty="0" smtClean="0">
                <a:solidFill>
                  <a:schemeClr val="tx1"/>
                </a:solidFill>
                <a:cs typeface="+mj-cs"/>
              </a:rPr>
              <a:t>5) جنبه اصلی پژوهش، عینی بودن آن است . پژوهشگران باید روشها و نتایج پژوهش را به لحاظ سوگیری بررسی کنند. برای مثال، معیار مهم در پژوهش های کمّی، اعتبار و پایایی است</a:t>
            </a:r>
            <a:endParaRPr lang="en-US" sz="2800" dirty="0" smtClean="0">
              <a:solidFill>
                <a:schemeClr val="tx1"/>
              </a:solidFill>
              <a:cs typeface="+mj-cs"/>
            </a:endParaRPr>
          </a:p>
          <a:p>
            <a:pPr eaLnBrk="1" fontAlgn="auto" hangingPunct="1">
              <a:spcAft>
                <a:spcPts val="0"/>
              </a:spcAft>
              <a:defRPr/>
            </a:pPr>
            <a:endParaRPr lang="en-US" dirty="0"/>
          </a:p>
        </p:txBody>
      </p:sp>
    </p:spTree>
    <p:extLst>
      <p:ext uri="{BB962C8B-B14F-4D97-AF65-F5344CB8AC3E}">
        <p14:creationId xmlns:p14="http://schemas.microsoft.com/office/powerpoint/2010/main" xmlns="" val="19665056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762000" y="457200"/>
            <a:ext cx="7772400" cy="1066800"/>
          </a:xfrm>
        </p:spPr>
        <p:txBody>
          <a:bodyPr/>
          <a:lstStyle/>
          <a:p>
            <a:pPr algn="ctr" eaLnBrk="1" hangingPunct="1"/>
            <a:r>
              <a:rPr lang="fa-IR" sz="2800" b="1" dirty="0" smtClean="0"/>
              <a:t>جهان بینی ساختن گرایی اجتماعی</a:t>
            </a:r>
            <a:endParaRPr lang="en-US" sz="2800" b="1" dirty="0" smtClean="0"/>
          </a:p>
        </p:txBody>
      </p:sp>
      <p:sp>
        <p:nvSpPr>
          <p:cNvPr id="3" name="Subtitle 2"/>
          <p:cNvSpPr>
            <a:spLocks noGrp="1"/>
          </p:cNvSpPr>
          <p:nvPr>
            <p:ph type="subTitle" idx="1"/>
          </p:nvPr>
        </p:nvSpPr>
        <p:spPr>
          <a:xfrm>
            <a:off x="762000" y="1676400"/>
            <a:ext cx="6553200" cy="3962400"/>
          </a:xfrm>
        </p:spPr>
        <p:txBody>
          <a:bodyPr rtlCol="0">
            <a:noAutofit/>
          </a:bodyPr>
          <a:lstStyle/>
          <a:p>
            <a:pPr algn="r" rtl="1" eaLnBrk="1" fontAlgn="auto" hangingPunct="1">
              <a:spcAft>
                <a:spcPts val="0"/>
              </a:spcAft>
              <a:defRPr/>
            </a:pPr>
            <a:r>
              <a:rPr lang="fa-IR" sz="2400" dirty="0" smtClean="0">
                <a:solidFill>
                  <a:schemeClr val="tx1"/>
                </a:solidFill>
                <a:cs typeface="+mj-cs"/>
              </a:rPr>
              <a:t>طرفداران ساختن گرایی اجتماعی معتقدند افراد مختلف جهان بینی متفاوت دارند. این طرز تفکر معمولاًً به عنوان رویکردی به پژوهش های کیفی درنظرگرفته می شود.</a:t>
            </a:r>
            <a:r>
              <a:rPr lang="fa-IR" sz="2400" dirty="0" smtClean="0">
                <a:cs typeface="+mj-cs"/>
              </a:rPr>
              <a:t> </a:t>
            </a:r>
          </a:p>
          <a:p>
            <a:pPr algn="r" rtl="1" eaLnBrk="1" fontAlgn="auto" hangingPunct="1">
              <a:spcAft>
                <a:spcPts val="0"/>
              </a:spcAft>
              <a:defRPr/>
            </a:pPr>
            <a:r>
              <a:rPr lang="fa-IR" sz="2400" dirty="0" smtClean="0">
                <a:solidFill>
                  <a:schemeClr val="tx1"/>
                </a:solidFill>
                <a:cs typeface="+mj-cs"/>
              </a:rPr>
              <a:t>فرض می کنند که افراد در پی فهم جهانی هستند که در آن زندگی می کنند. از تجارب خود در زمینه اشیاء یا چیزهای مختلف، معانی خاص خود را شکل می دهند. این معانی متنوع و چندگانه هستند.  پژوهشگر به جای محدود کردن معانی به چند مقوله یا ایده،  به جست و جو ی پیچیدگی دیدگاهها می پردازد. </a:t>
            </a:r>
            <a:endParaRPr lang="en-US" sz="2400" dirty="0">
              <a:solidFill>
                <a:schemeClr val="tx1"/>
              </a:solidFill>
              <a:cs typeface="+mj-cs"/>
            </a:endParaRPr>
          </a:p>
        </p:txBody>
      </p:sp>
    </p:spTree>
    <p:extLst>
      <p:ext uri="{BB962C8B-B14F-4D97-AF65-F5344CB8AC3E}">
        <p14:creationId xmlns:p14="http://schemas.microsoft.com/office/powerpoint/2010/main" xmlns="" val="392577026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ctrTitle"/>
          </p:nvPr>
        </p:nvSpPr>
        <p:spPr>
          <a:xfrm>
            <a:off x="685800" y="609600"/>
            <a:ext cx="7772400" cy="609600"/>
          </a:xfrm>
        </p:spPr>
        <p:txBody>
          <a:bodyPr rtlCol="0">
            <a:normAutofit fontScale="90000"/>
          </a:bodyPr>
          <a:lstStyle/>
          <a:p>
            <a:pPr algn="ctr" rtl="1" eaLnBrk="1" fontAlgn="auto" hangingPunct="1">
              <a:spcAft>
                <a:spcPts val="0"/>
              </a:spcAft>
              <a:defRPr/>
            </a:pPr>
            <a:r>
              <a:rPr lang="fa-IR" sz="3100" b="1" dirty="0" smtClean="0"/>
              <a:t>جهان بینی ساختن گرایی اجتماعی(ادامه</a:t>
            </a:r>
            <a:r>
              <a:rPr lang="fa-IR" sz="2400" b="1" dirty="0" smtClean="0">
                <a:cs typeface="B Zar" pitchFamily="2" charset="-78"/>
              </a:rPr>
              <a:t>)</a:t>
            </a:r>
            <a:r>
              <a:rPr lang="en-US" dirty="0" smtClean="0"/>
              <a:t/>
            </a:r>
            <a:br>
              <a:rPr lang="en-US" dirty="0" smtClean="0"/>
            </a:br>
            <a:endParaRPr lang="en-US" sz="2400" dirty="0" smtClean="0">
              <a:cs typeface="B Zar" pitchFamily="2" charset="-78"/>
            </a:endParaRPr>
          </a:p>
        </p:txBody>
      </p:sp>
      <p:sp>
        <p:nvSpPr>
          <p:cNvPr id="3" name="Subtitle 2"/>
          <p:cNvSpPr>
            <a:spLocks noGrp="1"/>
          </p:cNvSpPr>
          <p:nvPr>
            <p:ph type="subTitle" idx="1"/>
          </p:nvPr>
        </p:nvSpPr>
        <p:spPr>
          <a:xfrm>
            <a:off x="304800" y="1447800"/>
            <a:ext cx="7543800" cy="4038600"/>
          </a:xfrm>
        </p:spPr>
        <p:txBody>
          <a:bodyPr rtlCol="0">
            <a:noAutofit/>
          </a:bodyPr>
          <a:lstStyle/>
          <a:p>
            <a:pPr algn="r" rtl="1" eaLnBrk="1" fontAlgn="auto" hangingPunct="1">
              <a:spcAft>
                <a:spcPts val="0"/>
              </a:spcAft>
              <a:defRPr/>
            </a:pPr>
            <a:r>
              <a:rPr lang="fa-IR" sz="2400" dirty="0" smtClean="0">
                <a:solidFill>
                  <a:schemeClr val="tx1"/>
                </a:solidFill>
                <a:cs typeface="+mj-cs"/>
              </a:rPr>
              <a:t>هدف پژوهش: تکیه بر دیدگاههای شرکت کنندگان از موقعیت مورد مطالعه</a:t>
            </a:r>
            <a:r>
              <a:rPr lang="fa-IR" sz="2400" dirty="0" smtClean="0">
                <a:solidFill>
                  <a:schemeClr val="tx1"/>
                </a:solidFill>
                <a:cs typeface="+mj-cs"/>
              </a:rPr>
              <a:t>.</a:t>
            </a:r>
          </a:p>
          <a:p>
            <a:pPr algn="r" rtl="1" eaLnBrk="1" fontAlgn="auto" hangingPunct="1">
              <a:spcAft>
                <a:spcPts val="0"/>
              </a:spcAft>
              <a:defRPr/>
            </a:pPr>
            <a:r>
              <a:rPr lang="fa-IR" sz="2400" dirty="0" smtClean="0">
                <a:solidFill>
                  <a:schemeClr val="tx1"/>
                </a:solidFill>
                <a:cs typeface="+mj-cs"/>
              </a:rPr>
              <a:t> </a:t>
            </a:r>
            <a:r>
              <a:rPr lang="fa-IR" sz="2400" dirty="0" smtClean="0">
                <a:solidFill>
                  <a:schemeClr val="tx1"/>
                </a:solidFill>
                <a:cs typeface="+mj-cs"/>
              </a:rPr>
              <a:t>سؤالها گسترده و کلّی به طوری که شرکت کنندگان می توانند معنای یک موقعیت را معمولاً در ضمن بحث یا تعامل با اشخاص دیگر ایجاد کنند.</a:t>
            </a:r>
          </a:p>
          <a:p>
            <a:pPr algn="r" rtl="1" eaLnBrk="1" fontAlgn="auto" hangingPunct="1">
              <a:spcAft>
                <a:spcPts val="0"/>
              </a:spcAft>
              <a:defRPr/>
            </a:pPr>
            <a:r>
              <a:rPr lang="fa-IR" sz="2400" dirty="0" smtClean="0">
                <a:solidFill>
                  <a:schemeClr val="tx1"/>
                </a:solidFill>
                <a:cs typeface="+mj-cs"/>
              </a:rPr>
              <a:t>هر چه سؤالها باز پاسخ تر، بهتر. زیرا پژوهشگر به دقت به آنچه مردم در موقعیت های زندگی خود می گویند یا انجام می دهند گوش فرامی دهند.</a:t>
            </a:r>
            <a:r>
              <a:rPr lang="fa-IR" sz="2400" dirty="0" smtClean="0">
                <a:cs typeface="+mj-cs"/>
              </a:rPr>
              <a:t> </a:t>
            </a:r>
            <a:r>
              <a:rPr lang="fa-IR" sz="2400" dirty="0" smtClean="0">
                <a:solidFill>
                  <a:schemeClr val="tx1"/>
                </a:solidFill>
                <a:cs typeface="+mj-cs"/>
              </a:rPr>
              <a:t>معانی به سادگی در ذهن افراد نقش نمی بندند، بلکه از طریق تعامل با دیگران و از طریق هنجارهای تاریخی و فرهنگی مورد استفاده در زندگی افراد شکل می گیرند. </a:t>
            </a:r>
            <a:endParaRPr lang="fa-IR" sz="2400" dirty="0" smtClean="0">
              <a:solidFill>
                <a:schemeClr val="tx1"/>
              </a:solidFill>
              <a:cs typeface="+mj-cs"/>
            </a:endParaRPr>
          </a:p>
          <a:p>
            <a:pPr algn="r" rtl="1" eaLnBrk="1" fontAlgn="auto" hangingPunct="1">
              <a:spcAft>
                <a:spcPts val="0"/>
              </a:spcAft>
              <a:defRPr/>
            </a:pPr>
            <a:r>
              <a:rPr lang="fa-IR" sz="2400" dirty="0" smtClean="0">
                <a:solidFill>
                  <a:schemeClr val="tx1"/>
                </a:solidFill>
                <a:cs typeface="+mj-cs"/>
              </a:rPr>
              <a:t>غالباً </a:t>
            </a:r>
            <a:r>
              <a:rPr lang="fa-IR" sz="2400" dirty="0" smtClean="0">
                <a:solidFill>
                  <a:schemeClr val="tx1"/>
                </a:solidFill>
                <a:cs typeface="+mj-cs"/>
              </a:rPr>
              <a:t>پژوهشگران ساختن گرا، فرایندهای تعامل را در میان افراد مورد توجه قرار می دهند.</a:t>
            </a:r>
            <a:endParaRPr lang="en-US" sz="2400" dirty="0">
              <a:solidFill>
                <a:schemeClr val="tx1"/>
              </a:solidFill>
              <a:cs typeface="+mj-cs"/>
            </a:endParaRPr>
          </a:p>
        </p:txBody>
      </p:sp>
    </p:spTree>
    <p:extLst>
      <p:ext uri="{BB962C8B-B14F-4D97-AF65-F5344CB8AC3E}">
        <p14:creationId xmlns:p14="http://schemas.microsoft.com/office/powerpoint/2010/main" xmlns="" val="101022433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ubtitle 2"/>
          <p:cNvSpPr>
            <a:spLocks noGrp="1"/>
          </p:cNvSpPr>
          <p:nvPr>
            <p:ph type="subTitle" idx="1"/>
          </p:nvPr>
        </p:nvSpPr>
        <p:spPr>
          <a:xfrm>
            <a:off x="685800" y="1905000"/>
            <a:ext cx="6934200" cy="3657600"/>
          </a:xfrm>
        </p:spPr>
        <p:txBody>
          <a:bodyPr>
            <a:normAutofit fontScale="92500" lnSpcReduction="20000"/>
          </a:bodyPr>
          <a:lstStyle/>
          <a:p>
            <a:pPr algn="r" rtl="1" eaLnBrk="1" hangingPunct="1"/>
            <a:r>
              <a:rPr lang="fa-IR" sz="2600" dirty="0" smtClean="0">
                <a:solidFill>
                  <a:schemeClr val="tx1"/>
                </a:solidFill>
                <a:cs typeface="+mj-cs"/>
              </a:rPr>
              <a:t>به </a:t>
            </a:r>
            <a:r>
              <a:rPr lang="fa-IR" sz="2600" dirty="0" smtClean="0">
                <a:solidFill>
                  <a:schemeClr val="tx1"/>
                </a:solidFill>
                <a:cs typeface="+mj-cs"/>
              </a:rPr>
              <a:t>منظور </a:t>
            </a:r>
            <a:r>
              <a:rPr lang="fa-IR" sz="2800" dirty="0" smtClean="0">
                <a:solidFill>
                  <a:schemeClr val="tx1"/>
                </a:solidFill>
                <a:cs typeface="+mj-cs"/>
              </a:rPr>
              <a:t>فهم موقعیت تاریخی و فرهنگی شرکت کنندگان، بر بافت های خاص محل زندگی و کار افراد تمرکز می کنند. پژوهشگران دریافته اند که تجربیات آنها تفسیرشان را شکل می دهد، و خود را درگیر پژوهش می کنند تا نشان دهند چگونه تفسیرهای آنان از تجربیات شخصی، فرهنگی و تاریخی نشأت می گیرد.</a:t>
            </a:r>
          </a:p>
          <a:p>
            <a:pPr algn="r" rtl="1" eaLnBrk="1" hangingPunct="1"/>
            <a:r>
              <a:rPr lang="fa-IR" sz="2800" dirty="0" smtClean="0">
                <a:solidFill>
                  <a:schemeClr val="tx1"/>
                </a:solidFill>
                <a:cs typeface="+mj-cs"/>
              </a:rPr>
              <a:t> قصد پژوهشگر فهم (یا تفسیر) معانی دیگران درباره جهان است. پژوهشگران طرفدار ساختن گرایی اجتماعی به جای آنکه پژوهش خود را با یک نظریه شروع کنند (مانند پسااثبات گرایی)، یک نظریه یا الگوی معنایی را تولید یا به صورت استقرایی شکل می دهند</a:t>
            </a:r>
            <a:endParaRPr lang="en-US" sz="2800" dirty="0" smtClean="0">
              <a:solidFill>
                <a:schemeClr val="tx1"/>
              </a:solidFill>
              <a:cs typeface="+mj-cs"/>
            </a:endParaRPr>
          </a:p>
        </p:txBody>
      </p:sp>
    </p:spTree>
    <p:extLst>
      <p:ext uri="{BB962C8B-B14F-4D97-AF65-F5344CB8AC3E}">
        <p14:creationId xmlns:p14="http://schemas.microsoft.com/office/powerpoint/2010/main" xmlns="" val="496544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1600200"/>
            <a:ext cx="6934201" cy="4168775"/>
          </a:xfrm>
        </p:spPr>
        <p:txBody>
          <a:bodyPr rtlCol="0">
            <a:normAutofit/>
          </a:bodyPr>
          <a:lstStyle/>
          <a:p>
            <a:pPr algn="r" rtl="1" eaLnBrk="1" fontAlgn="auto" hangingPunct="1">
              <a:spcAft>
                <a:spcPts val="0"/>
              </a:spcAft>
              <a:defRPr/>
            </a:pPr>
            <a:r>
              <a:rPr lang="fa-IR" sz="2400" b="0" dirty="0" smtClean="0"/>
              <a:t>سه نوع رویکرد پژوهشی : کیفی، کمی و  ترکیبی. </a:t>
            </a:r>
            <a:br>
              <a:rPr lang="fa-IR" sz="2400" b="0" dirty="0" smtClean="0"/>
            </a:br>
            <a:r>
              <a:rPr lang="fa-IR" sz="2400" b="0" dirty="0" smtClean="0"/>
              <a:t>مستقل از یکدیگر نیستند. </a:t>
            </a:r>
            <a:br>
              <a:rPr lang="fa-IR" sz="2400" b="0" dirty="0" smtClean="0"/>
            </a:br>
            <a:r>
              <a:rPr lang="fa-IR" sz="2400" b="0" dirty="0" smtClean="0"/>
              <a:t>قطب ها یا مقوله ها ی متضاد نیستند.</a:t>
            </a:r>
            <a:br>
              <a:rPr lang="fa-IR" sz="2400" b="0" dirty="0" smtClean="0"/>
            </a:br>
            <a:r>
              <a:rPr lang="fa-IR" sz="2400" b="0" dirty="0" smtClean="0"/>
              <a:t>معرف دو سو ی یک پیوستار هستند .</a:t>
            </a:r>
            <a:br>
              <a:rPr lang="fa-IR" sz="2400" b="0" dirty="0" smtClean="0"/>
            </a:br>
            <a:r>
              <a:rPr lang="fa-IR" sz="2400" b="0" dirty="0" smtClean="0"/>
              <a:t>یک مطالعه را می توان در مقایسه با کمی، بیشتر کیفی ویا بر عکس در مقایسه با کیفی، بیشتر کمّی نامید .</a:t>
            </a:r>
            <a:br>
              <a:rPr lang="fa-IR" sz="2400" b="0" dirty="0" smtClean="0"/>
            </a:br>
            <a:r>
              <a:rPr lang="fa-IR" sz="2400" b="0" dirty="0" smtClean="0"/>
              <a:t> روشها ی پژوهشی ترکیبی در وسط این پیوستار قرار دارند زیرا عناصری از رویکردهای کیفی و کمّی را در خود دارند.</a:t>
            </a:r>
            <a:endParaRPr lang="en-US" sz="2400" b="0" dirty="0"/>
          </a:p>
        </p:txBody>
      </p:sp>
      <p:sp>
        <p:nvSpPr>
          <p:cNvPr id="5123" name="Text Placeholder 2"/>
          <p:cNvSpPr>
            <a:spLocks noGrp="1"/>
          </p:cNvSpPr>
          <p:nvPr>
            <p:ph type="body" idx="1"/>
          </p:nvPr>
        </p:nvSpPr>
        <p:spPr>
          <a:xfrm>
            <a:off x="685800" y="152400"/>
            <a:ext cx="7772400" cy="1143000"/>
          </a:xfrm>
        </p:spPr>
        <p:txBody>
          <a:bodyPr/>
          <a:lstStyle/>
          <a:p>
            <a:pPr algn="ctr" eaLnBrk="1" hangingPunct="1"/>
            <a:r>
              <a:rPr lang="fa-IR" sz="2800" b="1" dirty="0" smtClean="0">
                <a:solidFill>
                  <a:schemeClr val="tx1"/>
                </a:solidFill>
                <a:cs typeface="+mj-cs"/>
              </a:rPr>
              <a:t>سه نوع رویکرد پژوهشی</a:t>
            </a:r>
            <a:endParaRPr lang="en-US" sz="2800" dirty="0" smtClean="0">
              <a:solidFill>
                <a:schemeClr val="tx1"/>
              </a:solidFill>
              <a:cs typeface="+mj-cs"/>
            </a:endParaRPr>
          </a:p>
        </p:txBody>
      </p:sp>
    </p:spTree>
    <p:extLst>
      <p:ext uri="{BB962C8B-B14F-4D97-AF65-F5344CB8AC3E}">
        <p14:creationId xmlns:p14="http://schemas.microsoft.com/office/powerpoint/2010/main" xmlns="" val="21772124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ctrTitle"/>
          </p:nvPr>
        </p:nvSpPr>
        <p:spPr>
          <a:xfrm>
            <a:off x="685800" y="381000"/>
            <a:ext cx="7772400" cy="838200"/>
          </a:xfrm>
        </p:spPr>
        <p:txBody>
          <a:bodyPr/>
          <a:lstStyle/>
          <a:p>
            <a:pPr algn="ctr" eaLnBrk="1" hangingPunct="1"/>
            <a:r>
              <a:rPr lang="fa-IR" sz="2400" b="1" dirty="0" smtClean="0"/>
              <a:t>مفروضه های کلیدی جهان بینی ساختن گرایی اجتماعی</a:t>
            </a:r>
            <a:endParaRPr lang="en-US" sz="2400" dirty="0" smtClean="0"/>
          </a:p>
        </p:txBody>
      </p:sp>
      <p:sp>
        <p:nvSpPr>
          <p:cNvPr id="3" name="Subtitle 2"/>
          <p:cNvSpPr>
            <a:spLocks noGrp="1"/>
          </p:cNvSpPr>
          <p:nvPr>
            <p:ph type="subTitle" idx="1"/>
          </p:nvPr>
        </p:nvSpPr>
        <p:spPr>
          <a:xfrm>
            <a:off x="457200" y="1219200"/>
            <a:ext cx="7467600" cy="5181600"/>
          </a:xfrm>
        </p:spPr>
        <p:txBody>
          <a:bodyPr rtlCol="0">
            <a:normAutofit lnSpcReduction="10000"/>
          </a:bodyPr>
          <a:lstStyle/>
          <a:p>
            <a:pPr algn="r" rtl="1" eaLnBrk="1" fontAlgn="auto" hangingPunct="1">
              <a:spcAft>
                <a:spcPts val="0"/>
              </a:spcAft>
              <a:defRPr/>
            </a:pPr>
            <a:r>
              <a:rPr lang="fa-IR" dirty="0" smtClean="0"/>
              <a:t>1</a:t>
            </a:r>
            <a:r>
              <a:rPr lang="fa-IR" sz="2800" dirty="0" smtClean="0">
                <a:solidFill>
                  <a:schemeClr val="tx1"/>
                </a:solidFill>
                <a:cs typeface="B Zar" pitchFamily="2" charset="-78"/>
              </a:rPr>
              <a:t>. </a:t>
            </a:r>
            <a:r>
              <a:rPr lang="fa-IR" sz="2600" dirty="0" smtClean="0">
                <a:solidFill>
                  <a:schemeClr val="tx1"/>
                </a:solidFill>
                <a:cs typeface="+mj-cs"/>
              </a:rPr>
              <a:t>معانی توسط انسانها و همزمان با درگیر شدن با دنیایی که قصد تفسیر آن را دارند ایجاد می شوند.از سؤالهای بازپاسخ استفاده می شود تا شرکت کنندگان در پژوهش نقطه نظرات خود را بیان کنند.</a:t>
            </a:r>
          </a:p>
          <a:p>
            <a:pPr algn="r" rtl="1" eaLnBrk="1" fontAlgn="auto" hangingPunct="1">
              <a:spcAft>
                <a:spcPts val="0"/>
              </a:spcAft>
              <a:defRPr/>
            </a:pPr>
            <a:r>
              <a:rPr lang="fa-IR" sz="2600" dirty="0" smtClean="0">
                <a:solidFill>
                  <a:schemeClr val="tx1"/>
                </a:solidFill>
                <a:cs typeface="+mj-cs"/>
              </a:rPr>
              <a:t>2. انسانها درگیر دنیای خود هستند و آن را بر اساس چشم اندازهای تاریخی و اجتماعی خود می فهمند. پژوهشگران کیفی در پی فهم بافت یا موقعیت شرکت کنندگان از طریق دیدن این بافت وجمع آوری اطلاعات به صورت شخصی هستند. آنچه را که می </a:t>
            </a:r>
            <a:r>
              <a:rPr lang="fa-IR" sz="2600" dirty="0" smtClean="0">
                <a:solidFill>
                  <a:schemeClr val="tx1"/>
                </a:solidFill>
                <a:cs typeface="+mj-cs"/>
              </a:rPr>
              <a:t>یابند تفسیر </a:t>
            </a:r>
            <a:r>
              <a:rPr lang="fa-IR" sz="2600" dirty="0" smtClean="0">
                <a:solidFill>
                  <a:schemeClr val="tx1"/>
                </a:solidFill>
                <a:cs typeface="+mj-cs"/>
              </a:rPr>
              <a:t>می کنند و تفسیرشان توسط تجربیات شخصی و پیشینه آنها شکل می گیرد.</a:t>
            </a:r>
          </a:p>
          <a:p>
            <a:pPr algn="r" rtl="1" eaLnBrk="1" fontAlgn="auto" hangingPunct="1">
              <a:spcAft>
                <a:spcPts val="0"/>
              </a:spcAft>
              <a:defRPr/>
            </a:pPr>
            <a:r>
              <a:rPr lang="fa-IR" sz="2600" dirty="0" smtClean="0">
                <a:solidFill>
                  <a:schemeClr val="tx1"/>
                </a:solidFill>
                <a:cs typeface="+mj-cs"/>
              </a:rPr>
              <a:t>3. اجتماع همیشه مبنای تولید معنا است و این معنا از طریق تعامل با جامعه انسانی به وجود می آید.فرایند پژوهش کیفی تا حد زیادی استقرایی است و پژوهشگر معنا را از داده های جمع آوری شده در محیط تولید می کند.</a:t>
            </a:r>
          </a:p>
        </p:txBody>
      </p:sp>
    </p:spTree>
    <p:extLst>
      <p:ext uri="{BB962C8B-B14F-4D97-AF65-F5344CB8AC3E}">
        <p14:creationId xmlns:p14="http://schemas.microsoft.com/office/powerpoint/2010/main" xmlns="" val="162804214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ctrTitle"/>
          </p:nvPr>
        </p:nvSpPr>
        <p:spPr>
          <a:xfrm>
            <a:off x="685800" y="381000"/>
            <a:ext cx="7772400" cy="762000"/>
          </a:xfrm>
        </p:spPr>
        <p:txBody>
          <a:bodyPr/>
          <a:lstStyle/>
          <a:p>
            <a:pPr algn="ctr" eaLnBrk="1" hangingPunct="1"/>
            <a:r>
              <a:rPr lang="fa-IR" sz="2800" b="1" dirty="0" smtClean="0"/>
              <a:t>جهان بینی مدافعانه/مشارکتی</a:t>
            </a:r>
            <a:endParaRPr lang="en-US" sz="2800" dirty="0" smtClean="0"/>
          </a:p>
        </p:txBody>
      </p:sp>
      <p:sp>
        <p:nvSpPr>
          <p:cNvPr id="3" name="Subtitle 2"/>
          <p:cNvSpPr>
            <a:spLocks noGrp="1"/>
          </p:cNvSpPr>
          <p:nvPr>
            <p:ph type="subTitle" idx="1"/>
          </p:nvPr>
        </p:nvSpPr>
        <p:spPr>
          <a:xfrm>
            <a:off x="609600" y="1295400"/>
            <a:ext cx="7239000" cy="4876800"/>
          </a:xfrm>
        </p:spPr>
        <p:txBody>
          <a:bodyPr rtlCol="0">
            <a:normAutofit fontScale="92500" lnSpcReduction="20000"/>
          </a:bodyPr>
          <a:lstStyle/>
          <a:p>
            <a:pPr algn="r" rtl="1" eaLnBrk="1" fontAlgn="auto" hangingPunct="1">
              <a:spcAft>
                <a:spcPts val="0"/>
              </a:spcAft>
              <a:defRPr/>
            </a:pPr>
            <a:r>
              <a:rPr lang="fa-IR" sz="2800" dirty="0" smtClean="0">
                <a:solidFill>
                  <a:schemeClr val="tx1"/>
                </a:solidFill>
                <a:cs typeface="+mj-cs"/>
              </a:rPr>
              <a:t>توسط افرادی مطرح شده که معتقدند مفروضه های پسااثبات گرایی قوانین و نظریه هایی را تحمیل می کنند که با افراد به حاشیه رانده شده (منزوی) جامعه یا مسائل مرتبط با عدالت اجتماعی تناسبی ندارند. </a:t>
            </a:r>
            <a:r>
              <a:rPr lang="fa-IR" sz="2800" dirty="0" smtClean="0">
                <a:solidFill>
                  <a:schemeClr val="tx1"/>
                </a:solidFill>
                <a:cs typeface="+mj-cs"/>
              </a:rPr>
              <a:t>ا</a:t>
            </a:r>
          </a:p>
          <a:p>
            <a:pPr algn="r" rtl="1" eaLnBrk="1" fontAlgn="auto" hangingPunct="1">
              <a:spcAft>
                <a:spcPts val="0"/>
              </a:spcAft>
              <a:defRPr/>
            </a:pPr>
            <a:r>
              <a:rPr lang="fa-IR" sz="2800" dirty="0" smtClean="0">
                <a:solidFill>
                  <a:schemeClr val="tx1"/>
                </a:solidFill>
                <a:cs typeface="+mj-cs"/>
              </a:rPr>
              <a:t>ین </a:t>
            </a:r>
            <a:r>
              <a:rPr lang="fa-IR" sz="2800" dirty="0" smtClean="0">
                <a:solidFill>
                  <a:schemeClr val="tx1"/>
                </a:solidFill>
                <a:cs typeface="+mj-cs"/>
              </a:rPr>
              <a:t>جهان بینی معمولاً در پژوهش کیفی مشاهده می شود، امّا می توان آن را شالوده پژوهش های کمّی نیز دانست.</a:t>
            </a:r>
            <a:r>
              <a:rPr lang="fa-IR" sz="2800" dirty="0" smtClean="0">
                <a:cs typeface="+mj-cs"/>
              </a:rPr>
              <a:t> </a:t>
            </a:r>
            <a:r>
              <a:rPr lang="fa-IR" sz="2600" dirty="0" smtClean="0">
                <a:solidFill>
                  <a:schemeClr val="tx1"/>
                </a:solidFill>
                <a:cs typeface="+mj-cs"/>
              </a:rPr>
              <a:t>طرفداران معتقدند، پرس و جوی پژوهشی باید با سیاست و برنامه </a:t>
            </a:r>
            <a:r>
              <a:rPr lang="fa-IR" sz="2800" dirty="0" smtClean="0">
                <a:solidFill>
                  <a:schemeClr val="tx1"/>
                </a:solidFill>
                <a:cs typeface="+mj-cs"/>
              </a:rPr>
              <a:t>سیاسی درهم تنیده شود. پژوهش شامل یک برنامه عملی برای اصلاحاتی است که می تواند زندگی شرکت کنندگان، نهادهایی که افراد در آنها کار یا زندگی می کنند و زندگی پژوهشگر را تغییر دهد. </a:t>
            </a:r>
          </a:p>
          <a:p>
            <a:pPr algn="r" rtl="1" eaLnBrk="1" fontAlgn="auto" hangingPunct="1">
              <a:spcAft>
                <a:spcPts val="0"/>
              </a:spcAft>
              <a:defRPr/>
            </a:pPr>
            <a:r>
              <a:rPr lang="fa-IR" sz="2800" dirty="0" smtClean="0">
                <a:solidFill>
                  <a:schemeClr val="tx1"/>
                </a:solidFill>
                <a:cs typeface="+mj-cs"/>
              </a:rPr>
              <a:t>مسائل خاصی در پژوهش مورد توجه قرار می گیرد که یادآور مسائل اجتماعی مهمّ روز، مسائلی مانند توانمندسازی، نابرابری، ظلم، سلطه، سرکوب و از خود بیگانگی است.</a:t>
            </a:r>
            <a:endParaRPr lang="en-US" sz="2800" dirty="0">
              <a:solidFill>
                <a:schemeClr val="tx1"/>
              </a:solidFill>
              <a:cs typeface="+mj-cs"/>
            </a:endParaRPr>
          </a:p>
        </p:txBody>
      </p:sp>
    </p:spTree>
    <p:extLst>
      <p:ext uri="{BB962C8B-B14F-4D97-AF65-F5344CB8AC3E}">
        <p14:creationId xmlns:p14="http://schemas.microsoft.com/office/powerpoint/2010/main" xmlns="" val="15004570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ctrTitle"/>
          </p:nvPr>
        </p:nvSpPr>
        <p:spPr>
          <a:xfrm>
            <a:off x="762000" y="381000"/>
            <a:ext cx="7772400" cy="762000"/>
          </a:xfrm>
        </p:spPr>
        <p:txBody>
          <a:bodyPr/>
          <a:lstStyle/>
          <a:p>
            <a:pPr algn="ctr" rtl="1" eaLnBrk="1" hangingPunct="1"/>
            <a:r>
              <a:rPr lang="fa-IR" sz="2800" b="1" dirty="0" smtClean="0"/>
              <a:t>مفروضه های کلیدی جهان بینی مدافعانه/مشارکتی </a:t>
            </a:r>
            <a:endParaRPr lang="en-US" sz="2800" b="1" dirty="0" smtClean="0"/>
          </a:p>
        </p:txBody>
      </p:sp>
      <p:sp>
        <p:nvSpPr>
          <p:cNvPr id="24579" name="Subtitle 2"/>
          <p:cNvSpPr>
            <a:spLocks noGrp="1"/>
          </p:cNvSpPr>
          <p:nvPr>
            <p:ph type="subTitle" idx="1"/>
          </p:nvPr>
        </p:nvSpPr>
        <p:spPr>
          <a:xfrm>
            <a:off x="609600" y="1295400"/>
            <a:ext cx="6934200" cy="4343400"/>
          </a:xfrm>
        </p:spPr>
        <p:txBody>
          <a:bodyPr>
            <a:normAutofit fontScale="55000" lnSpcReduction="20000"/>
          </a:bodyPr>
          <a:lstStyle/>
          <a:p>
            <a:pPr algn="r" rtl="1" eaLnBrk="1" hangingPunct="1"/>
            <a:r>
              <a:rPr lang="fa-IR" sz="5100" dirty="0" smtClean="0">
                <a:solidFill>
                  <a:schemeClr val="tx1"/>
                </a:solidFill>
                <a:cs typeface="+mj-cs"/>
              </a:rPr>
              <a:t>1) </a:t>
            </a:r>
            <a:r>
              <a:rPr lang="fa-IR" sz="4400" dirty="0" smtClean="0">
                <a:solidFill>
                  <a:schemeClr val="tx1"/>
                </a:solidFill>
                <a:cs typeface="+mj-cs"/>
              </a:rPr>
              <a:t>عمل مشارکتی است و به ایجاد تغییر توجه دارد. بنابراین، در پایان دستور کاری برای تغییر باید ارائه شود.</a:t>
            </a:r>
          </a:p>
          <a:p>
            <a:pPr algn="r" rtl="1" eaLnBrk="1" hangingPunct="1"/>
            <a:r>
              <a:rPr lang="fa-IR" sz="4400" dirty="0" smtClean="0">
                <a:solidFill>
                  <a:schemeClr val="tx1"/>
                </a:solidFill>
                <a:cs typeface="+mj-cs"/>
              </a:rPr>
              <a:t>2) برکمک به افراد برای رهایی خود از محدودیت های موجود متمرکز می شود. غالباً با یک موضوع مهم درباره مشکلات جامعه، مانند نیاز به توانمند سازی شروع می شود.</a:t>
            </a:r>
          </a:p>
          <a:p>
            <a:pPr algn="r" rtl="1" eaLnBrk="1" hangingPunct="1"/>
            <a:r>
              <a:rPr lang="fa-IR" sz="4400" dirty="0" smtClean="0">
                <a:solidFill>
                  <a:schemeClr val="tx1"/>
                </a:solidFill>
                <a:cs typeface="+mj-cs"/>
              </a:rPr>
              <a:t>3) رهایی بخش است، به افراد برای رهایی از محدودیت های نامعقول و ناعادلانه ای که رشد شخصی و حق تعیین سرنوشت آنها را محدود می سازد، کمک می کند.</a:t>
            </a:r>
          </a:p>
          <a:p>
            <a:pPr algn="r" rtl="1" eaLnBrk="1" hangingPunct="1"/>
            <a:r>
              <a:rPr lang="fa-IR" sz="4400" dirty="0" smtClean="0">
                <a:solidFill>
                  <a:schemeClr val="tx1"/>
                </a:solidFill>
                <a:cs typeface="+mj-cs"/>
              </a:rPr>
              <a:t>4) فعالیتی عملی و گروهی است. پژوهش توسط افراد کامل می شود نه اینکه در مورد آنها یا برای آنها انجام شود. شرکت کنندگان را به عنوان همکاران فعال در پژوهش های خود درگیر می سازند.</a:t>
            </a:r>
            <a:endParaRPr lang="en-US" sz="4400" dirty="0" smtClean="0">
              <a:solidFill>
                <a:schemeClr val="tx1"/>
              </a:solidFill>
              <a:cs typeface="+mj-cs"/>
            </a:endParaRPr>
          </a:p>
        </p:txBody>
      </p:sp>
    </p:spTree>
    <p:extLst>
      <p:ext uri="{BB962C8B-B14F-4D97-AF65-F5344CB8AC3E}">
        <p14:creationId xmlns:p14="http://schemas.microsoft.com/office/powerpoint/2010/main" xmlns="" val="32908519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ctrTitle"/>
          </p:nvPr>
        </p:nvSpPr>
        <p:spPr>
          <a:xfrm>
            <a:off x="685800" y="381000"/>
            <a:ext cx="7772400" cy="685800"/>
          </a:xfrm>
        </p:spPr>
        <p:txBody>
          <a:bodyPr/>
          <a:lstStyle/>
          <a:p>
            <a:pPr algn="ctr" rtl="1" eaLnBrk="1" hangingPunct="1"/>
            <a:r>
              <a:rPr lang="fa-IR" sz="2800" b="1" dirty="0" smtClean="0"/>
              <a:t>جهان بینی عمل گرایانه</a:t>
            </a:r>
            <a:endParaRPr lang="en-US" sz="2800" dirty="0" smtClean="0"/>
          </a:p>
        </p:txBody>
      </p:sp>
      <p:sp>
        <p:nvSpPr>
          <p:cNvPr id="23555" name="Subtitle 2"/>
          <p:cNvSpPr>
            <a:spLocks noGrp="1"/>
          </p:cNvSpPr>
          <p:nvPr>
            <p:ph type="subTitle" idx="1"/>
          </p:nvPr>
        </p:nvSpPr>
        <p:spPr>
          <a:xfrm>
            <a:off x="381000" y="1295400"/>
            <a:ext cx="7315200" cy="4343400"/>
          </a:xfrm>
        </p:spPr>
        <p:txBody>
          <a:bodyPr rtlCol="0">
            <a:normAutofit lnSpcReduction="10000"/>
          </a:bodyPr>
          <a:lstStyle/>
          <a:p>
            <a:pPr algn="r" rtl="1" eaLnBrk="1" fontAlgn="auto" hangingPunct="1">
              <a:spcAft>
                <a:spcPts val="0"/>
              </a:spcAft>
              <a:defRPr/>
            </a:pPr>
            <a:r>
              <a:rPr lang="fa-IR" sz="2800" dirty="0" smtClean="0">
                <a:solidFill>
                  <a:schemeClr val="tx1"/>
                </a:solidFill>
                <a:cs typeface="+mj-cs"/>
              </a:rPr>
              <a:t>عمل گرایی به عنوان یک جهان بینی حاصل اعمال، موقعیت ها و پیامدها است نه شرایط پیشین (مانند پسااثبات گرایی). </a:t>
            </a:r>
          </a:p>
          <a:p>
            <a:pPr algn="r" rtl="1" eaLnBrk="1" fontAlgn="auto" hangingPunct="1">
              <a:spcAft>
                <a:spcPts val="0"/>
              </a:spcAft>
              <a:defRPr/>
            </a:pPr>
            <a:r>
              <a:rPr lang="fa-IR" sz="2800" dirty="0" smtClean="0">
                <a:solidFill>
                  <a:schemeClr val="tx1"/>
                </a:solidFill>
                <a:cs typeface="+mj-cs"/>
              </a:rPr>
              <a:t>در این جهان بینی به کاربردها-آنچه عمل می کند- و راه حل های مشکلات توجه می شود. </a:t>
            </a:r>
          </a:p>
          <a:p>
            <a:pPr algn="r" rtl="1" eaLnBrk="1" fontAlgn="auto" hangingPunct="1">
              <a:spcAft>
                <a:spcPts val="0"/>
              </a:spcAft>
              <a:defRPr/>
            </a:pPr>
            <a:r>
              <a:rPr lang="fa-IR" sz="2800" dirty="0" smtClean="0">
                <a:solidFill>
                  <a:schemeClr val="tx1"/>
                </a:solidFill>
                <a:cs typeface="+mj-cs"/>
              </a:rPr>
              <a:t>پژوهشگران معتقد به این نوع جهان بینی، به جای تمرکز بر روشها بر مسأله پژوهش و استفاده از همه رویکردهای موجود برای فهم مسأله تأکید می کنند.</a:t>
            </a:r>
          </a:p>
          <a:p>
            <a:pPr algn="r" rtl="1" eaLnBrk="1" fontAlgn="auto" hangingPunct="1">
              <a:spcAft>
                <a:spcPts val="0"/>
              </a:spcAft>
              <a:defRPr/>
            </a:pPr>
            <a:r>
              <a:rPr lang="fa-IR" sz="2800" dirty="0" smtClean="0">
                <a:solidFill>
                  <a:schemeClr val="tx1"/>
                </a:solidFill>
                <a:cs typeface="+mj-cs"/>
              </a:rPr>
              <a:t>مطالعات مبتنی بر </a:t>
            </a:r>
            <a:r>
              <a:rPr lang="fa-IR" sz="2800" dirty="0" smtClean="0">
                <a:solidFill>
                  <a:schemeClr val="tx1"/>
                </a:solidFill>
                <a:cs typeface="+mj-cs"/>
              </a:rPr>
              <a:t>روشهای مختلف </a:t>
            </a:r>
            <a:r>
              <a:rPr lang="fa-IR" sz="2800" dirty="0" smtClean="0">
                <a:solidFill>
                  <a:schemeClr val="tx1"/>
                </a:solidFill>
                <a:cs typeface="+mj-cs"/>
              </a:rPr>
              <a:t>و استفاده از رویکردهای تکثرگرا را </a:t>
            </a:r>
            <a:r>
              <a:rPr lang="fa-IR" sz="2800" dirty="0" smtClean="0">
                <a:solidFill>
                  <a:schemeClr val="tx1"/>
                </a:solidFill>
                <a:cs typeface="+mj-cs"/>
              </a:rPr>
              <a:t>شالوده </a:t>
            </a:r>
            <a:r>
              <a:rPr lang="fa-IR" sz="2800" dirty="0" smtClean="0">
                <a:solidFill>
                  <a:schemeClr val="tx1"/>
                </a:solidFill>
                <a:cs typeface="+mj-cs"/>
              </a:rPr>
              <a:t>ای فلسفی این گونه مطالعات معرفی می کنند.</a:t>
            </a:r>
            <a:endParaRPr lang="en-US" sz="2800" dirty="0" smtClean="0">
              <a:solidFill>
                <a:schemeClr val="tx1"/>
              </a:solidFill>
              <a:cs typeface="+mj-cs"/>
            </a:endParaRPr>
          </a:p>
        </p:txBody>
      </p:sp>
    </p:spTree>
    <p:extLst>
      <p:ext uri="{BB962C8B-B14F-4D97-AF65-F5344CB8AC3E}">
        <p14:creationId xmlns:p14="http://schemas.microsoft.com/office/powerpoint/2010/main" xmlns="" val="10468232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a:xfrm>
            <a:off x="685800" y="304800"/>
            <a:ext cx="7772400" cy="685800"/>
          </a:xfrm>
        </p:spPr>
        <p:txBody>
          <a:bodyPr/>
          <a:lstStyle/>
          <a:p>
            <a:pPr algn="ctr" eaLnBrk="1" hangingPunct="1"/>
            <a:r>
              <a:rPr lang="fa-IR" sz="2400" b="1" dirty="0" smtClean="0"/>
              <a:t>جهان بینی عمل گرایانه</a:t>
            </a:r>
            <a:endParaRPr lang="en-US" sz="2400" dirty="0" smtClean="0"/>
          </a:p>
        </p:txBody>
      </p:sp>
      <p:sp>
        <p:nvSpPr>
          <p:cNvPr id="26627" name="Subtitle 2"/>
          <p:cNvSpPr>
            <a:spLocks noGrp="1"/>
          </p:cNvSpPr>
          <p:nvPr>
            <p:ph type="subTitle" idx="1"/>
          </p:nvPr>
        </p:nvSpPr>
        <p:spPr>
          <a:xfrm>
            <a:off x="0" y="1295400"/>
            <a:ext cx="7543800" cy="5181600"/>
          </a:xfrm>
        </p:spPr>
        <p:txBody>
          <a:bodyPr>
            <a:normAutofit fontScale="92500"/>
          </a:bodyPr>
          <a:lstStyle/>
          <a:p>
            <a:pPr algn="r" rtl="1" eaLnBrk="1" hangingPunct="1">
              <a:buFont typeface="Arial" pitchFamily="34" charset="0"/>
              <a:buChar char="•"/>
            </a:pPr>
            <a:r>
              <a:rPr lang="fa-IR" sz="2800" dirty="0" smtClean="0">
                <a:solidFill>
                  <a:schemeClr val="tx1"/>
                </a:solidFill>
                <a:cs typeface="B Zar" pitchFamily="2" charset="-78"/>
              </a:rPr>
              <a:t> </a:t>
            </a:r>
            <a:r>
              <a:rPr lang="fa-IR" sz="2800" dirty="0" smtClean="0">
                <a:solidFill>
                  <a:schemeClr val="tx1"/>
                </a:solidFill>
                <a:cs typeface="+mj-cs"/>
              </a:rPr>
              <a:t>عمل گرایی به هیچ نظام فلسفی و واقعیتی متعهد نیست. این جهان بینی در روشهای پژوهش ترکیبی ( مفروضه های کمّی وکیفی) بکار می رود. </a:t>
            </a:r>
            <a:endParaRPr lang="fa-IR" sz="2800" dirty="0" smtClean="0">
              <a:solidFill>
                <a:schemeClr val="tx1"/>
              </a:solidFill>
              <a:cs typeface="+mj-cs"/>
            </a:endParaRPr>
          </a:p>
          <a:p>
            <a:pPr algn="r" rtl="1" eaLnBrk="1" hangingPunct="1">
              <a:buFont typeface="Arial" pitchFamily="34" charset="0"/>
              <a:buChar char="•"/>
            </a:pPr>
            <a:r>
              <a:rPr lang="fa-IR" sz="2800" dirty="0" smtClean="0">
                <a:solidFill>
                  <a:schemeClr val="tx1"/>
                </a:solidFill>
                <a:cs typeface="+mj-cs"/>
              </a:rPr>
              <a:t> </a:t>
            </a:r>
            <a:r>
              <a:rPr lang="fa-IR" sz="2800" dirty="0" smtClean="0">
                <a:solidFill>
                  <a:schemeClr val="tx1"/>
                </a:solidFill>
                <a:cs typeface="+mj-cs"/>
              </a:rPr>
              <a:t>پژوهشگر حق انتخاب دارد. آزاد است تا روشها، فنون و رویّه های پژوهشی متناسب با نیازها و هدفهای خود را انتخاب کند.</a:t>
            </a:r>
          </a:p>
          <a:p>
            <a:pPr algn="r" rtl="1" eaLnBrk="1" hangingPunct="1">
              <a:buFont typeface="Arial" pitchFamily="34" charset="0"/>
              <a:buChar char="•"/>
            </a:pPr>
            <a:r>
              <a:rPr lang="fa-IR" sz="2800" dirty="0" smtClean="0">
                <a:solidFill>
                  <a:schemeClr val="tx1"/>
                </a:solidFill>
                <a:cs typeface="+mj-cs"/>
              </a:rPr>
              <a:t> جهان </a:t>
            </a:r>
            <a:r>
              <a:rPr lang="fa-IR" sz="2800" dirty="0" smtClean="0">
                <a:solidFill>
                  <a:schemeClr val="tx1"/>
                </a:solidFill>
                <a:cs typeface="+mj-cs"/>
              </a:rPr>
              <a:t>را یک واحد مطلق نمی بینند.مشابه پژوهشگران روشهای ترکیبی، برای جمع آوری و تحلیل داده ها به بسیاری از رویکردها نظر می کنند نه اینکه صرفاً به یک راه متوسل شوند.</a:t>
            </a:r>
          </a:p>
          <a:p>
            <a:pPr algn="r" rtl="1" eaLnBrk="1" hangingPunct="1">
              <a:buFont typeface="Arial" pitchFamily="34" charset="0"/>
              <a:buChar char="•"/>
            </a:pPr>
            <a:r>
              <a:rPr lang="fa-IR" sz="2800" dirty="0" smtClean="0">
                <a:solidFill>
                  <a:schemeClr val="tx1"/>
                </a:solidFill>
                <a:cs typeface="+mj-cs"/>
              </a:rPr>
              <a:t> حقیقت چیزی است که در لحظه موردنظر وجود دارد. حقیقت بردوگانگی بین واقعیت مستقل از ذهن یا در درون ذهن مبتنی نیست. بنابراین، در روشهای پژوهش ترکیبی، پژوهشگران از داده های کمّی و کیفی برای درک و فهم بهتر مسأله پژوهش استفاده می کنند .</a:t>
            </a:r>
            <a:endParaRPr lang="en-US" sz="2800" dirty="0" smtClean="0">
              <a:solidFill>
                <a:schemeClr val="tx1"/>
              </a:solidFill>
              <a:cs typeface="+mj-cs"/>
            </a:endParaRPr>
          </a:p>
        </p:txBody>
      </p:sp>
    </p:spTree>
    <p:extLst>
      <p:ext uri="{BB962C8B-B14F-4D97-AF65-F5344CB8AC3E}">
        <p14:creationId xmlns:p14="http://schemas.microsoft.com/office/powerpoint/2010/main" xmlns="" val="19972028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ctrTitle"/>
          </p:nvPr>
        </p:nvSpPr>
        <p:spPr>
          <a:xfrm>
            <a:off x="685800" y="381000"/>
            <a:ext cx="7772400" cy="838200"/>
          </a:xfrm>
        </p:spPr>
        <p:txBody>
          <a:bodyPr/>
          <a:lstStyle/>
          <a:p>
            <a:pPr algn="ctr" rtl="1" eaLnBrk="1" hangingPunct="1"/>
            <a:r>
              <a:rPr lang="fa-IR" sz="2800" b="1" dirty="0" smtClean="0"/>
              <a:t>جهان بینی عمل گرایانه (ادامه)</a:t>
            </a:r>
            <a:endParaRPr lang="en-US" sz="2800" dirty="0" smtClean="0"/>
          </a:p>
        </p:txBody>
      </p:sp>
      <p:sp>
        <p:nvSpPr>
          <p:cNvPr id="27651" name="Subtitle 2"/>
          <p:cNvSpPr>
            <a:spLocks noGrp="1"/>
          </p:cNvSpPr>
          <p:nvPr>
            <p:ph type="subTitle" idx="1"/>
          </p:nvPr>
        </p:nvSpPr>
        <p:spPr>
          <a:xfrm>
            <a:off x="228600" y="1371600"/>
            <a:ext cx="7620000" cy="5486400"/>
          </a:xfrm>
        </p:spPr>
        <p:txBody>
          <a:bodyPr>
            <a:normAutofit/>
          </a:bodyPr>
          <a:lstStyle/>
          <a:p>
            <a:pPr algn="r" rtl="1" eaLnBrk="1" hangingPunct="1">
              <a:buFont typeface="Arial" pitchFamily="34" charset="0"/>
              <a:buChar char="•"/>
            </a:pPr>
            <a:r>
              <a:rPr lang="fa-IR" sz="2800" dirty="0" smtClean="0">
                <a:solidFill>
                  <a:schemeClr val="tx1"/>
                </a:solidFill>
                <a:cs typeface="B Zar" pitchFamily="2" charset="-78"/>
              </a:rPr>
              <a:t> </a:t>
            </a:r>
            <a:r>
              <a:rPr lang="fa-IR" sz="2800" dirty="0" smtClean="0">
                <a:solidFill>
                  <a:schemeClr val="tx1"/>
                </a:solidFill>
                <a:cs typeface="+mj-cs"/>
              </a:rPr>
              <a:t>پژوهشگران عمل گرا بر اساس پیامد های مورد انتظار- با پژوهش به کجا می خواهند برسند- به چیستی وچگونگی پژوهش نگاه می کنند. </a:t>
            </a:r>
          </a:p>
          <a:p>
            <a:pPr algn="r" rtl="1" eaLnBrk="1" hangingPunct="1">
              <a:buFont typeface="Arial" pitchFamily="34" charset="0"/>
              <a:buChar char="•"/>
            </a:pPr>
            <a:r>
              <a:rPr lang="fa-IR" sz="2800" dirty="0" smtClean="0">
                <a:solidFill>
                  <a:schemeClr val="tx1"/>
                </a:solidFill>
                <a:cs typeface="+mj-cs"/>
              </a:rPr>
              <a:t> عمل گرایان بر این نکته که پژوهش همیشه در بافت های اجتماعی، تاریخی، سیاسی روی می دهد توافق دارند. </a:t>
            </a:r>
          </a:p>
          <a:p>
            <a:pPr algn="r" rtl="1" eaLnBrk="1" hangingPunct="1">
              <a:buFont typeface="Arial" pitchFamily="34" charset="0"/>
              <a:buChar char="•"/>
            </a:pPr>
            <a:r>
              <a:rPr lang="fa-IR" sz="2800" dirty="0">
                <a:solidFill>
                  <a:schemeClr val="tx1"/>
                </a:solidFill>
                <a:cs typeface="+mj-cs"/>
              </a:rPr>
              <a:t> </a:t>
            </a:r>
            <a:r>
              <a:rPr lang="fa-IR" sz="2800" dirty="0" smtClean="0">
                <a:solidFill>
                  <a:schemeClr val="tx1"/>
                </a:solidFill>
                <a:cs typeface="+mj-cs"/>
              </a:rPr>
              <a:t>عمل گرایان به دنیایی بیرون و مستقل از ذهن وآنچه که در درون ذهن وجود دارد، اعتقاد دارند؛ امّا معتقدند که لازم است پرسش درباره واقعیت و قوانین طبیعت را متوقف کنیم "آنها صرفاّ به تغییر موضوع علاقه مند هستند“</a:t>
            </a:r>
          </a:p>
          <a:p>
            <a:pPr algn="r" rtl="1" eaLnBrk="1" hangingPunct="1"/>
            <a:r>
              <a:rPr lang="fa-IR" sz="2800" dirty="0" smtClean="0">
                <a:solidFill>
                  <a:schemeClr val="tx1"/>
                </a:solidFill>
                <a:cs typeface="+mj-cs"/>
              </a:rPr>
              <a:t>• عمل گر ایی دری به سوی روشهای چندگانه، جهان بینی ها ومفروضه های متفاوت و صورتهای متفاوت جمع آوری و تحلیل داده ها باز می کند.</a:t>
            </a:r>
            <a:endParaRPr lang="en-US" sz="2800" dirty="0" smtClean="0">
              <a:solidFill>
                <a:schemeClr val="tx1"/>
              </a:solidFill>
              <a:cs typeface="+mj-cs"/>
            </a:endParaRPr>
          </a:p>
        </p:txBody>
      </p:sp>
    </p:spTree>
    <p:extLst>
      <p:ext uri="{BB962C8B-B14F-4D97-AF65-F5344CB8AC3E}">
        <p14:creationId xmlns:p14="http://schemas.microsoft.com/office/powerpoint/2010/main" xmlns="" val="2254133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a:xfrm>
            <a:off x="990600" y="381000"/>
            <a:ext cx="6934200" cy="838200"/>
          </a:xfrm>
        </p:spPr>
        <p:txBody>
          <a:bodyPr/>
          <a:lstStyle/>
          <a:p>
            <a:pPr algn="ctr" rtl="1" eaLnBrk="1" hangingPunct="1"/>
            <a:r>
              <a:rPr lang="fa-IR" sz="2800" b="1" dirty="0" smtClean="0"/>
              <a:t>راهبردهای پژوهش</a:t>
            </a:r>
            <a:endParaRPr lang="en-US" sz="2800" dirty="0" smtClean="0"/>
          </a:p>
        </p:txBody>
      </p:sp>
      <p:sp>
        <p:nvSpPr>
          <p:cNvPr id="28675" name="Subtitle 2"/>
          <p:cNvSpPr>
            <a:spLocks noGrp="1"/>
          </p:cNvSpPr>
          <p:nvPr>
            <p:ph type="subTitle" idx="1"/>
          </p:nvPr>
        </p:nvSpPr>
        <p:spPr>
          <a:xfrm>
            <a:off x="838200" y="1524000"/>
            <a:ext cx="6477000" cy="4572000"/>
          </a:xfrm>
        </p:spPr>
        <p:txBody>
          <a:bodyPr>
            <a:normAutofit/>
          </a:bodyPr>
          <a:lstStyle/>
          <a:p>
            <a:pPr algn="r" rtl="1" eaLnBrk="1" hangingPunct="1"/>
            <a:r>
              <a:rPr lang="fa-IR" sz="2800" dirty="0" smtClean="0">
                <a:solidFill>
                  <a:schemeClr val="tx1"/>
                </a:solidFill>
                <a:cs typeface="+mj-cs"/>
              </a:rPr>
              <a:t>پژوهشگر علاوه بر انتخاب روشهای کمّی، کیفی و یا ترکیبی برای انجام مطالعه، در دل این انتخابها در مورد نوع مطالعه نیز تصمیم می گیرد .</a:t>
            </a:r>
          </a:p>
          <a:p>
            <a:pPr algn="r" rtl="1" eaLnBrk="1" hangingPunct="1"/>
            <a:r>
              <a:rPr lang="fa-IR" sz="2800" dirty="0" smtClean="0">
                <a:solidFill>
                  <a:schemeClr val="tx1"/>
                </a:solidFill>
                <a:cs typeface="+mj-cs"/>
              </a:rPr>
              <a:t> راهبردهای پژوهش، انواع مختلف طرح ها یا مدلهای سه روش کمّی، کیفی و ترکیبی هستند که جهت گیری خاصی ر ا بر ای رویه های یک طرح پژوهشی فراهم می آورند.  </a:t>
            </a:r>
            <a:endParaRPr lang="en-US" sz="2800" dirty="0" smtClean="0">
              <a:solidFill>
                <a:schemeClr val="tx1"/>
              </a:solidFill>
              <a:cs typeface="+mj-cs"/>
            </a:endParaRPr>
          </a:p>
        </p:txBody>
      </p:sp>
    </p:spTree>
    <p:extLst>
      <p:ext uri="{BB962C8B-B14F-4D97-AF65-F5344CB8AC3E}">
        <p14:creationId xmlns:p14="http://schemas.microsoft.com/office/powerpoint/2010/main" xmlns="" val="398278350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ctrTitle"/>
          </p:nvPr>
        </p:nvSpPr>
        <p:spPr>
          <a:xfrm>
            <a:off x="685800" y="381000"/>
            <a:ext cx="7772400" cy="838200"/>
          </a:xfrm>
        </p:spPr>
        <p:txBody>
          <a:bodyPr/>
          <a:lstStyle/>
          <a:p>
            <a:pPr algn="ctr" eaLnBrk="1" hangingPunct="1"/>
            <a:r>
              <a:rPr lang="fa-IR" sz="2800" b="1" dirty="0" smtClean="0"/>
              <a:t>راهبرد های کمّی</a:t>
            </a:r>
            <a:endParaRPr lang="en-US" sz="2800" dirty="0" smtClean="0"/>
          </a:p>
        </p:txBody>
      </p:sp>
      <p:sp>
        <p:nvSpPr>
          <p:cNvPr id="29699" name="Subtitle 2"/>
          <p:cNvSpPr>
            <a:spLocks noGrp="1"/>
          </p:cNvSpPr>
          <p:nvPr>
            <p:ph type="subTitle" idx="1"/>
          </p:nvPr>
        </p:nvSpPr>
        <p:spPr>
          <a:xfrm>
            <a:off x="762000" y="1295400"/>
            <a:ext cx="6934200" cy="4343400"/>
          </a:xfrm>
        </p:spPr>
        <p:txBody>
          <a:bodyPr>
            <a:normAutofit fontScale="92500"/>
          </a:bodyPr>
          <a:lstStyle/>
          <a:p>
            <a:pPr algn="r" rtl="1" eaLnBrk="1" hangingPunct="1"/>
            <a:r>
              <a:rPr lang="fa-IR" sz="2800" dirty="0" smtClean="0">
                <a:solidFill>
                  <a:schemeClr val="tx1"/>
                </a:solidFill>
                <a:cs typeface="+mj-cs"/>
              </a:rPr>
              <a:t>در سالهای آخرقرن نوزدهم و در طول قرن بیستم، راهبردهای مرتبط با پژوهش کمی، راهبرد های اخذ شده از جهان بینی پسا اثبات گرایی بود . این راهبردها شامل آزمایش های واقعی و آزمایش های کمتر جدی به نام آزمایش های خاص تک آزمودنی، مطالعات شبه آزمایشی و همبستگی هستند. </a:t>
            </a:r>
          </a:p>
          <a:p>
            <a:pPr algn="r" rtl="1" eaLnBrk="1" hangingPunct="1"/>
            <a:r>
              <a:rPr lang="fa-IR" sz="2800" dirty="0" smtClean="0">
                <a:solidFill>
                  <a:schemeClr val="tx1"/>
                </a:solidFill>
                <a:cs typeface="+mj-cs"/>
              </a:rPr>
              <a:t>در سالهای اخیر، راهبرد های کمّی به آزمایش های پیچیده با چند متغیر و چند عمل آزمایشی رو آورده اند (مانند طرح های تحلیل عاملی و طرح های تکرار سنجش. این راهبردها شامل مدل های معادلات ساختاری پیچیده نیز شده اند که مسیرهای علّی و تعیین قدرت جمعی چند متغیر را در هم می آمیزند. </a:t>
            </a:r>
            <a:endParaRPr lang="en-US" sz="2800" dirty="0" smtClean="0">
              <a:solidFill>
                <a:schemeClr val="tx1"/>
              </a:solidFill>
              <a:cs typeface="+mj-cs"/>
            </a:endParaRPr>
          </a:p>
        </p:txBody>
      </p:sp>
    </p:spTree>
    <p:extLst>
      <p:ext uri="{BB962C8B-B14F-4D97-AF65-F5344CB8AC3E}">
        <p14:creationId xmlns:p14="http://schemas.microsoft.com/office/powerpoint/2010/main" xmlns="" val="255493139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ctrTitle"/>
          </p:nvPr>
        </p:nvSpPr>
        <p:spPr>
          <a:xfrm>
            <a:off x="762000" y="457200"/>
            <a:ext cx="7772400" cy="685800"/>
          </a:xfrm>
        </p:spPr>
        <p:txBody>
          <a:bodyPr/>
          <a:lstStyle/>
          <a:p>
            <a:pPr algn="ctr" eaLnBrk="1" hangingPunct="1"/>
            <a:r>
              <a:rPr lang="fa-IR" sz="2800" b="1" dirty="0" smtClean="0"/>
              <a:t>راهبردهای کیفی</a:t>
            </a:r>
            <a:endParaRPr lang="en-US" sz="2800" dirty="0" smtClean="0"/>
          </a:p>
        </p:txBody>
      </p:sp>
      <p:sp>
        <p:nvSpPr>
          <p:cNvPr id="30723" name="Subtitle 2"/>
          <p:cNvSpPr>
            <a:spLocks noGrp="1"/>
          </p:cNvSpPr>
          <p:nvPr>
            <p:ph type="subTitle" idx="1"/>
          </p:nvPr>
        </p:nvSpPr>
        <p:spPr>
          <a:xfrm>
            <a:off x="762000" y="1371600"/>
            <a:ext cx="6781800" cy="4648200"/>
          </a:xfrm>
        </p:spPr>
        <p:txBody>
          <a:bodyPr>
            <a:normAutofit/>
          </a:bodyPr>
          <a:lstStyle/>
          <a:p>
            <a:pPr algn="r" rtl="1" eaLnBrk="1" hangingPunct="1"/>
            <a:r>
              <a:rPr lang="fa-IR" sz="2800" dirty="0" smtClean="0">
                <a:solidFill>
                  <a:schemeClr val="tx1"/>
                </a:solidFill>
                <a:cs typeface="+mj-cs"/>
              </a:rPr>
              <a:t>تعداد و انواع رویکردهای پژوهش کیفی طی </a:t>
            </a:r>
            <a:r>
              <a:rPr lang="fa-IR" sz="2800" dirty="0" smtClean="0">
                <a:solidFill>
                  <a:schemeClr val="tx1"/>
                </a:solidFill>
                <a:cs typeface="+mj-cs"/>
              </a:rPr>
              <a:t>سالهای </a:t>
            </a:r>
            <a:r>
              <a:rPr lang="fa-IR" sz="2800" dirty="0" smtClean="0">
                <a:solidFill>
                  <a:schemeClr val="tx1"/>
                </a:solidFill>
                <a:cs typeface="+mj-cs"/>
              </a:rPr>
              <a:t>دهه نود و اوایل قرن بیست و یکم بنحو قابل ملاحظه ای افزایش یافته است.</a:t>
            </a:r>
          </a:p>
          <a:p>
            <a:pPr algn="r" rtl="1" eaLnBrk="1" hangingPunct="1"/>
            <a:r>
              <a:rPr lang="fa-IR" sz="2800" dirty="0" smtClean="0">
                <a:solidFill>
                  <a:schemeClr val="tx1"/>
                </a:solidFill>
                <a:cs typeface="+mj-cs"/>
              </a:rPr>
              <a:t>انواع مختلف رویکردهای پژوهش کیفی جمع آوری و در حال حاضر برای رویکردهای خاص پژوهش کیفی ، رویّه های کاملی موجود است.</a:t>
            </a:r>
          </a:p>
          <a:p>
            <a:pPr algn="r" rtl="1" eaLnBrk="1" hangingPunct="1"/>
            <a:r>
              <a:rPr lang="fa-IR" sz="2800" dirty="0" smtClean="0">
                <a:solidFill>
                  <a:schemeClr val="tx1"/>
                </a:solidFill>
                <a:cs typeface="+mj-cs"/>
              </a:rPr>
              <a:t>رویه هایی نظیر، رویه های پدیدار شناسی ، نظریه زمینه مبنایی، قوم نگاری ، پژوهش عملی مشارکتی، تحلیل گفتمان و فرایندهای موجود در مطالعه موردی</a:t>
            </a:r>
            <a:r>
              <a:rPr lang="fa-IR" sz="2400" dirty="0" smtClean="0">
                <a:solidFill>
                  <a:schemeClr val="tx1"/>
                </a:solidFill>
                <a:cs typeface="+mj-cs"/>
              </a:rPr>
              <a:t>. </a:t>
            </a:r>
            <a:endParaRPr lang="en-US" sz="2400" dirty="0" smtClean="0">
              <a:solidFill>
                <a:schemeClr val="tx1"/>
              </a:solidFill>
              <a:cs typeface="+mj-cs"/>
            </a:endParaRPr>
          </a:p>
        </p:txBody>
      </p:sp>
    </p:spTree>
    <p:extLst>
      <p:ext uri="{BB962C8B-B14F-4D97-AF65-F5344CB8AC3E}">
        <p14:creationId xmlns:p14="http://schemas.microsoft.com/office/powerpoint/2010/main" xmlns="" val="136073587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ctrTitle"/>
          </p:nvPr>
        </p:nvSpPr>
        <p:spPr>
          <a:xfrm>
            <a:off x="762000" y="304800"/>
            <a:ext cx="7772400" cy="838200"/>
          </a:xfrm>
        </p:spPr>
        <p:txBody>
          <a:bodyPr/>
          <a:lstStyle/>
          <a:p>
            <a:pPr algn="ctr" rtl="1" eaLnBrk="1" hangingPunct="1"/>
            <a:r>
              <a:rPr lang="fa-IR" sz="2800" b="1" dirty="0" smtClean="0"/>
              <a:t>راهبردهای روشهای ترکیبی</a:t>
            </a:r>
            <a:endParaRPr lang="en-US" sz="2800" dirty="0" smtClean="0"/>
          </a:p>
        </p:txBody>
      </p:sp>
      <p:sp>
        <p:nvSpPr>
          <p:cNvPr id="3" name="Subtitle 2"/>
          <p:cNvSpPr>
            <a:spLocks noGrp="1"/>
          </p:cNvSpPr>
          <p:nvPr>
            <p:ph type="subTitle" idx="1"/>
          </p:nvPr>
        </p:nvSpPr>
        <p:spPr>
          <a:xfrm>
            <a:off x="457200" y="1295400"/>
            <a:ext cx="7467600" cy="4648200"/>
          </a:xfrm>
        </p:spPr>
        <p:txBody>
          <a:bodyPr rtlCol="0">
            <a:normAutofit/>
          </a:bodyPr>
          <a:lstStyle/>
          <a:p>
            <a:pPr algn="r" rtl="1" eaLnBrk="1" fontAlgn="auto" hangingPunct="1">
              <a:spcAft>
                <a:spcPts val="0"/>
              </a:spcAft>
              <a:defRPr/>
            </a:pPr>
            <a:r>
              <a:rPr lang="fa-IR" sz="2800" dirty="0" smtClean="0">
                <a:solidFill>
                  <a:schemeClr val="tx1"/>
                </a:solidFill>
                <a:cs typeface="+mj-cs"/>
              </a:rPr>
              <a:t>راهبردهای روشهای ترکیبی نا شناخته تر از رویکردهای کمّی یا کیفی هستند</a:t>
            </a:r>
            <a:r>
              <a:rPr lang="fa-IR" dirty="0" smtClean="0">
                <a:cs typeface="+mj-cs"/>
              </a:rPr>
              <a:t> </a:t>
            </a:r>
            <a:r>
              <a:rPr lang="fa-IR" sz="2800" dirty="0" smtClean="0">
                <a:solidFill>
                  <a:schemeClr val="tx1"/>
                </a:solidFill>
                <a:cs typeface="+mj-cs"/>
              </a:rPr>
              <a:t>با آگاهی از این نکته که همه روشها محدودیت هایی دارند، </a:t>
            </a:r>
            <a:r>
              <a:rPr lang="fa-IR" sz="2800" dirty="0" smtClean="0">
                <a:solidFill>
                  <a:schemeClr val="tx1"/>
                </a:solidFill>
                <a:cs typeface="+mj-cs"/>
              </a:rPr>
              <a:t>پژوهشگران </a:t>
            </a:r>
            <a:r>
              <a:rPr lang="fa-IR" sz="2800" dirty="0" smtClean="0">
                <a:solidFill>
                  <a:schemeClr val="tx1"/>
                </a:solidFill>
                <a:cs typeface="+mj-cs"/>
              </a:rPr>
              <a:t>دریافتند که سوگیری های ذاتی هر روش می تواند سوگیری های روشهای دیگر را خنثی کند .</a:t>
            </a:r>
          </a:p>
          <a:p>
            <a:pPr algn="r" rtl="1" eaLnBrk="1" fontAlgn="auto" hangingPunct="1">
              <a:spcAft>
                <a:spcPts val="0"/>
              </a:spcAft>
              <a:defRPr/>
            </a:pPr>
            <a:r>
              <a:rPr lang="fa-IR" sz="2800" dirty="0" smtClean="0">
                <a:solidFill>
                  <a:schemeClr val="tx1"/>
                </a:solidFill>
                <a:cs typeface="+mj-cs"/>
              </a:rPr>
              <a:t>نتایج یک روش می تواند به شناسایی شرکت کنندگان در پژوهش یا سئوالهایی برای پرسش در روش دیگر کمک </a:t>
            </a:r>
            <a:r>
              <a:rPr lang="fa-IR" sz="2800" dirty="0" smtClean="0">
                <a:solidFill>
                  <a:schemeClr val="tx1"/>
                </a:solidFill>
                <a:cs typeface="+mj-cs"/>
              </a:rPr>
              <a:t>کند.</a:t>
            </a:r>
            <a:endParaRPr lang="fa-IR" sz="2800" dirty="0" smtClean="0">
              <a:solidFill>
                <a:schemeClr val="tx1"/>
              </a:solidFill>
              <a:cs typeface="+mj-cs"/>
            </a:endParaRPr>
          </a:p>
          <a:p>
            <a:pPr algn="r" rtl="1" eaLnBrk="1" fontAlgn="auto" hangingPunct="1">
              <a:spcAft>
                <a:spcPts val="0"/>
              </a:spcAft>
              <a:defRPr/>
            </a:pPr>
            <a:r>
              <a:rPr lang="fa-IR" sz="2800" dirty="0" smtClean="0">
                <a:solidFill>
                  <a:schemeClr val="tx1"/>
                </a:solidFill>
                <a:cs typeface="+mj-cs"/>
              </a:rPr>
              <a:t>داده های کیفی و کمّی را می توان به صورت یک پایگاه اطلاعاتی بزرگ تلفیق کرد یا از نتایج دو روش در کنار هم برای تقویت یکی از روی دیگری بهره گرفت</a:t>
            </a:r>
            <a:r>
              <a:rPr lang="fa-IR" sz="2800" dirty="0" smtClean="0">
                <a:solidFill>
                  <a:schemeClr val="tx1"/>
                </a:solidFill>
                <a:cs typeface="B Zar" pitchFamily="2" charset="-78"/>
              </a:rPr>
              <a:t>.</a:t>
            </a:r>
            <a:endParaRPr lang="en-US" sz="2800" dirty="0">
              <a:solidFill>
                <a:schemeClr val="tx1"/>
              </a:solidFill>
              <a:cs typeface="B Zar" pitchFamily="2" charset="-78"/>
            </a:endParaRPr>
          </a:p>
        </p:txBody>
      </p:sp>
    </p:spTree>
    <p:extLst>
      <p:ext uri="{BB962C8B-B14F-4D97-AF65-F5344CB8AC3E}">
        <p14:creationId xmlns:p14="http://schemas.microsoft.com/office/powerpoint/2010/main" xmlns="" val="3439007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Title 1"/>
          <p:cNvSpPr>
            <a:spLocks noGrp="1"/>
          </p:cNvSpPr>
          <p:nvPr>
            <p:ph type="ctrTitle"/>
          </p:nvPr>
        </p:nvSpPr>
        <p:spPr>
          <a:xfrm>
            <a:off x="685800" y="762000"/>
            <a:ext cx="7772400" cy="914400"/>
          </a:xfrm>
        </p:spPr>
        <p:txBody>
          <a:bodyPr/>
          <a:lstStyle/>
          <a:p>
            <a:pPr algn="ctr" eaLnBrk="1" hangingPunct="1"/>
            <a:r>
              <a:rPr lang="fa-IR" sz="2800" dirty="0" smtClean="0"/>
              <a:t>رویکرد های پژوهشی</a:t>
            </a:r>
            <a:endParaRPr lang="en-US" sz="2800" dirty="0" smtClean="0"/>
          </a:p>
        </p:txBody>
      </p:sp>
      <p:sp>
        <p:nvSpPr>
          <p:cNvPr id="132099" name="Subtitle 2"/>
          <p:cNvSpPr>
            <a:spLocks noGrp="1"/>
          </p:cNvSpPr>
          <p:nvPr>
            <p:ph type="subTitle" idx="1"/>
          </p:nvPr>
        </p:nvSpPr>
        <p:spPr>
          <a:xfrm>
            <a:off x="1371600" y="1981200"/>
            <a:ext cx="6400800" cy="2895600"/>
          </a:xfrm>
        </p:spPr>
        <p:txBody>
          <a:bodyPr/>
          <a:lstStyle/>
          <a:p>
            <a:pPr algn="r" eaLnBrk="1" hangingPunct="1"/>
            <a:r>
              <a:rPr lang="fa-IR" sz="2400" i="1" dirty="0" smtClean="0">
                <a:solidFill>
                  <a:schemeClr val="tx1"/>
                </a:solidFill>
                <a:cs typeface="+mj-cs"/>
              </a:rPr>
              <a:t>رويكرد کمّي</a:t>
            </a:r>
            <a:r>
              <a:rPr lang="fa-IR" sz="2400" dirty="0" smtClean="0">
                <a:solidFill>
                  <a:schemeClr val="tx1"/>
                </a:solidFill>
                <a:cs typeface="+mj-cs"/>
              </a:rPr>
              <a:t>: جهان بيني پسااثبات گرايي، راهبرد آزمايشي پژوهش، و مقياسهاي نگرش پيش و پس آزمون</a:t>
            </a:r>
            <a:endParaRPr lang="en-US" sz="2400" dirty="0" smtClean="0">
              <a:solidFill>
                <a:schemeClr val="tx1"/>
              </a:solidFill>
              <a:cs typeface="+mj-cs"/>
            </a:endParaRPr>
          </a:p>
          <a:p>
            <a:pPr algn="r" rtl="1" eaLnBrk="1" hangingPunct="1"/>
            <a:r>
              <a:rPr lang="fa-IR" sz="2400" dirty="0" smtClean="0">
                <a:solidFill>
                  <a:schemeClr val="tx1"/>
                </a:solidFill>
                <a:cs typeface="+mj-cs"/>
              </a:rPr>
              <a:t>رویکرد کیفی: جهان بيني ساختن گرايانه، طرح قوم گرايانه و مشاهده رفتار.</a:t>
            </a:r>
          </a:p>
          <a:p>
            <a:pPr algn="r" rtl="1" eaLnBrk="1" hangingPunct="1"/>
            <a:r>
              <a:rPr lang="fa-IR" sz="2400" i="1" dirty="0" smtClean="0">
                <a:solidFill>
                  <a:schemeClr val="tx1"/>
                </a:solidFill>
                <a:cs typeface="+mj-cs"/>
              </a:rPr>
              <a:t>رويكرد ترکیبی</a:t>
            </a:r>
            <a:r>
              <a:rPr lang="fa-IR" sz="2400" dirty="0" smtClean="0">
                <a:solidFill>
                  <a:schemeClr val="tx1"/>
                </a:solidFill>
                <a:cs typeface="+mj-cs"/>
              </a:rPr>
              <a:t>: جهان بيني مشاركتي، طرح روايتي و مصاحبه باز- پاسخ </a:t>
            </a:r>
            <a:endParaRPr lang="en-US" sz="2400" dirty="0" smtClean="0">
              <a:solidFill>
                <a:schemeClr val="tx1"/>
              </a:solidFill>
              <a:cs typeface="+mj-cs"/>
            </a:endParaRPr>
          </a:p>
        </p:txBody>
      </p:sp>
    </p:spTree>
    <p:extLst>
      <p:ext uri="{BB962C8B-B14F-4D97-AF65-F5344CB8AC3E}">
        <p14:creationId xmlns:p14="http://schemas.microsoft.com/office/powerpoint/2010/main" xmlns="" val="72110313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ctrTitle"/>
          </p:nvPr>
        </p:nvSpPr>
        <p:spPr>
          <a:xfrm>
            <a:off x="685800" y="457200"/>
            <a:ext cx="7772400" cy="609600"/>
          </a:xfrm>
        </p:spPr>
        <p:txBody>
          <a:bodyPr/>
          <a:lstStyle/>
          <a:p>
            <a:pPr algn="ctr" eaLnBrk="1" hangingPunct="1"/>
            <a:r>
              <a:rPr lang="fa-IR" sz="2800" b="1" dirty="0" smtClean="0"/>
              <a:t>روشهای پژوهش</a:t>
            </a:r>
            <a:endParaRPr lang="en-US" sz="2800" dirty="0" smtClean="0"/>
          </a:p>
        </p:txBody>
      </p:sp>
      <p:sp>
        <p:nvSpPr>
          <p:cNvPr id="33795" name="Subtitle 2"/>
          <p:cNvSpPr>
            <a:spLocks noGrp="1"/>
          </p:cNvSpPr>
          <p:nvPr>
            <p:ph type="subTitle" idx="1"/>
          </p:nvPr>
        </p:nvSpPr>
        <p:spPr>
          <a:xfrm>
            <a:off x="533400" y="1295400"/>
            <a:ext cx="6858000" cy="4343400"/>
          </a:xfrm>
        </p:spPr>
        <p:txBody>
          <a:bodyPr/>
          <a:lstStyle/>
          <a:p>
            <a:pPr algn="r" rtl="1" eaLnBrk="1" hangingPunct="1"/>
            <a:r>
              <a:rPr lang="fa-IR" sz="2800" dirty="0" smtClean="0">
                <a:solidFill>
                  <a:schemeClr val="tx1"/>
                </a:solidFill>
                <a:cs typeface="+mj-cs"/>
              </a:rPr>
              <a:t>سومین عنصر اصلی در چارچوب طرح پژوهش، روشهای پژوهش خاصی است که مستلزم انواع جمع آوری داده ها، تحلیل و تفسیری است که پژوهشگران برای مطالعات خود پیشنهاد می کنند . </a:t>
            </a:r>
          </a:p>
          <a:p>
            <a:pPr algn="r" rtl="1"/>
            <a:r>
              <a:rPr lang="fa-IR" sz="2800" dirty="0" smtClean="0">
                <a:solidFill>
                  <a:schemeClr val="tx1"/>
                </a:solidFill>
                <a:cs typeface="+mj-cs"/>
              </a:rPr>
              <a:t>بررسی طیف کاملی از روشهای مختلف جمع آوری داده ها و سازماندهی این روشها، برا ی مثال میزان ماهیت از پیش تعیین شده آنها، میزان استفاده از سؤالهای بسته - پاسخ در برابر باز -پاسخ و تمرکز بر تحلیل داده های عددی در برابر داده های غیرعددی .</a:t>
            </a:r>
            <a:endParaRPr lang="en-US" sz="2800" dirty="0" smtClean="0">
              <a:solidFill>
                <a:schemeClr val="tx1"/>
              </a:solidFill>
              <a:cs typeface="+mj-cs"/>
            </a:endParaRPr>
          </a:p>
        </p:txBody>
      </p:sp>
    </p:spTree>
    <p:extLst>
      <p:ext uri="{BB962C8B-B14F-4D97-AF65-F5344CB8AC3E}">
        <p14:creationId xmlns:p14="http://schemas.microsoft.com/office/powerpoint/2010/main" xmlns="" val="7504572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ctrTitle"/>
          </p:nvPr>
        </p:nvSpPr>
        <p:spPr>
          <a:xfrm>
            <a:off x="685800" y="304800"/>
            <a:ext cx="7772400" cy="914400"/>
          </a:xfrm>
        </p:spPr>
        <p:txBody>
          <a:bodyPr/>
          <a:lstStyle/>
          <a:p>
            <a:pPr algn="ctr" eaLnBrk="1" hangingPunct="1"/>
            <a:r>
              <a:rPr lang="fa-IR" sz="2800" b="1" dirty="0" smtClean="0"/>
              <a:t>راهبردهای روشهای ترکیبی</a:t>
            </a:r>
            <a:endParaRPr lang="en-US" sz="2800" dirty="0" smtClean="0"/>
          </a:p>
        </p:txBody>
      </p:sp>
      <p:sp>
        <p:nvSpPr>
          <p:cNvPr id="32771" name="Subtitle 2"/>
          <p:cNvSpPr>
            <a:spLocks noGrp="1"/>
          </p:cNvSpPr>
          <p:nvPr>
            <p:ph type="subTitle" idx="1"/>
          </p:nvPr>
        </p:nvSpPr>
        <p:spPr>
          <a:xfrm>
            <a:off x="533400" y="1447800"/>
            <a:ext cx="7239000" cy="4419600"/>
          </a:xfrm>
        </p:spPr>
        <p:txBody>
          <a:bodyPr>
            <a:noAutofit/>
          </a:bodyPr>
          <a:lstStyle/>
          <a:p>
            <a:pPr algn="r" rtl="1" eaLnBrk="1" hangingPunct="1"/>
            <a:r>
              <a:rPr lang="fa-IR" sz="2400" dirty="0" smtClean="0">
                <a:solidFill>
                  <a:schemeClr val="tx1"/>
                </a:solidFill>
                <a:cs typeface="+mj-cs"/>
              </a:rPr>
              <a:t>روشها را می توان به قصد تحول گسترده تر و برای دفاع از گروههای به حاشیه </a:t>
            </a:r>
            <a:r>
              <a:rPr lang="fa-IR" sz="2400" dirty="0" smtClean="0">
                <a:solidFill>
                  <a:schemeClr val="tx1"/>
                </a:solidFill>
                <a:cs typeface="+mj-cs"/>
              </a:rPr>
              <a:t>رانده شده، مانند زنان، اقلیت های قومی- نژادی، معلولین و فقرا نیز به کار برد .این دلایل برای ترکیب روشها، پژوهشگران را از گوشه و کنار جهان به ایجاد رویّه هایی برای راهبردهای روشهای پژوهش ترکیبی هدایت کرد که در پیشینه پژوهش با نامهای مختلفی مانند روشهای چندگانه (چندروشی)، همگرایی، تلفیقی و ترکیبی نامیده شده و رویه های</a:t>
            </a:r>
          </a:p>
          <a:p>
            <a:pPr algn="r" eaLnBrk="1" hangingPunct="1"/>
            <a:r>
              <a:rPr lang="fa-IR" sz="2400" dirty="0" smtClean="0">
                <a:solidFill>
                  <a:schemeClr val="tx1"/>
                </a:solidFill>
                <a:cs typeface="+mj-cs"/>
              </a:rPr>
              <a:t>پژوهشی </a:t>
            </a:r>
            <a:r>
              <a:rPr lang="fa-IR" sz="2400" dirty="0" smtClean="0">
                <a:solidFill>
                  <a:schemeClr val="tx1"/>
                </a:solidFill>
                <a:cs typeface="+mj-cs"/>
              </a:rPr>
              <a:t>را شکل می دهند. سه راهبرد کلی و انواع مختلف درون این</a:t>
            </a:r>
          </a:p>
          <a:p>
            <a:pPr algn="r" rtl="1" eaLnBrk="1" hangingPunct="1"/>
            <a:r>
              <a:rPr lang="fa-IR" sz="2400" dirty="0" smtClean="0">
                <a:solidFill>
                  <a:schemeClr val="tx1"/>
                </a:solidFill>
                <a:cs typeface="+mj-cs"/>
              </a:rPr>
              <a:t>راهبرد ها عبارتند از: </a:t>
            </a:r>
            <a:r>
              <a:rPr lang="fa-IR" sz="2400" b="1" dirty="0" smtClean="0">
                <a:solidFill>
                  <a:schemeClr val="tx1"/>
                </a:solidFill>
                <a:cs typeface="+mj-cs"/>
              </a:rPr>
              <a:t>روشهای ترکیبی متوالی، </a:t>
            </a:r>
          </a:p>
          <a:p>
            <a:pPr algn="r" rtl="1" eaLnBrk="1" hangingPunct="1"/>
            <a:r>
              <a:rPr lang="fa-IR" sz="2400" b="1" dirty="0" smtClean="0">
                <a:solidFill>
                  <a:schemeClr val="tx1"/>
                </a:solidFill>
                <a:cs typeface="+mj-cs"/>
              </a:rPr>
              <a:t>روشهای ترکیبی همزمان و </a:t>
            </a:r>
          </a:p>
          <a:p>
            <a:pPr algn="r" rtl="1" eaLnBrk="1" hangingPunct="1"/>
            <a:r>
              <a:rPr lang="fa-IR" sz="2400" b="1" dirty="0" smtClean="0">
                <a:solidFill>
                  <a:schemeClr val="tx1"/>
                </a:solidFill>
                <a:cs typeface="+mj-cs"/>
              </a:rPr>
              <a:t>روشهای ترکیبی تحولی </a:t>
            </a:r>
            <a:endParaRPr lang="en-US" sz="2400" b="1" dirty="0" smtClean="0">
              <a:solidFill>
                <a:schemeClr val="tx1"/>
              </a:solidFill>
              <a:cs typeface="+mj-cs"/>
            </a:endParaRPr>
          </a:p>
        </p:txBody>
      </p:sp>
    </p:spTree>
    <p:extLst>
      <p:ext uri="{BB962C8B-B14F-4D97-AF65-F5344CB8AC3E}">
        <p14:creationId xmlns:p14="http://schemas.microsoft.com/office/powerpoint/2010/main" xmlns="" val="170678346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3"/>
          </a:lnRef>
          <a:fillRef idx="2">
            <a:schemeClr val="accent3"/>
          </a:fillRef>
          <a:effectRef idx="1">
            <a:schemeClr val="accent3"/>
          </a:effectRef>
          <a:fontRef idx="minor">
            <a:schemeClr val="dk1"/>
          </a:fontRef>
        </p:style>
        <p:txBody>
          <a:bodyPr rtlCol="0">
            <a:normAutofit/>
          </a:bodyPr>
          <a:lstStyle/>
          <a:p>
            <a:pPr algn="ctr" eaLnBrk="1" fontAlgn="auto" hangingPunct="1">
              <a:spcAft>
                <a:spcPts val="0"/>
              </a:spcAft>
              <a:defRPr/>
            </a:pPr>
            <a:r>
              <a:rPr lang="fa-IR" dirty="0" smtClean="0"/>
              <a:t>رویکرد ترکیبی</a:t>
            </a:r>
            <a:endParaRPr lang="en-US" dirty="0"/>
          </a:p>
        </p:txBody>
      </p:sp>
      <p:sp>
        <p:nvSpPr>
          <p:cNvPr id="3" name="Content Placeholder 2"/>
          <p:cNvSpPr>
            <a:spLocks noGrp="1"/>
          </p:cNvSpPr>
          <p:nvPr>
            <p:ph idx="1"/>
          </p:nvPr>
        </p:nvSpPr>
        <p:spPr>
          <a:xfrm>
            <a:off x="457200" y="1600200"/>
            <a:ext cx="7391400" cy="4800600"/>
          </a:xfrm>
        </p:spPr>
        <p:style>
          <a:lnRef idx="1">
            <a:schemeClr val="accent4"/>
          </a:lnRef>
          <a:fillRef idx="2">
            <a:schemeClr val="accent4"/>
          </a:fillRef>
          <a:effectRef idx="1">
            <a:schemeClr val="accent4"/>
          </a:effectRef>
          <a:fontRef idx="minor">
            <a:schemeClr val="dk1"/>
          </a:fontRef>
        </p:style>
        <p:txBody>
          <a:bodyPr rtlCol="0">
            <a:normAutofit fontScale="85000" lnSpcReduction="20000"/>
          </a:bodyPr>
          <a:lstStyle/>
          <a:p>
            <a:pPr algn="r" rtl="1" eaLnBrk="0" hangingPunct="0"/>
            <a:r>
              <a:rPr lang="fa-IR" dirty="0" smtClean="0"/>
              <a:t>  </a:t>
            </a:r>
            <a:r>
              <a:rPr lang="ar-SA" sz="3200" dirty="0">
                <a:latin typeface="B Lotus" charset="-78"/>
                <a:ea typeface="Calibri" pitchFamily="34" charset="0"/>
                <a:cs typeface="Times New Roman" pitchFamily="18" charset="0"/>
              </a:rPr>
              <a:t>تلفیق داده‌ها</a:t>
            </a:r>
            <a:r>
              <a:rPr lang="fa-IR" sz="1400" dirty="0">
                <a:latin typeface="B Lotus" charset="-78"/>
                <a:ea typeface="Calibri" pitchFamily="34" charset="0"/>
                <a:cs typeface="Times New Roman" pitchFamily="18" charset="0"/>
              </a:rPr>
              <a:t>، </a:t>
            </a:r>
            <a:r>
              <a:rPr lang="ar-SA" sz="2800" dirty="0">
                <a:latin typeface="B Lotus" charset="-78"/>
                <a:ea typeface="Calibri" pitchFamily="34" charset="0"/>
                <a:cs typeface="Times New Roman" pitchFamily="18" charset="0"/>
              </a:rPr>
              <a:t>جنبه ی منحصر به فرد تعریف </a:t>
            </a:r>
            <a:r>
              <a:rPr lang="ar-SA" sz="2800" dirty="0" smtClean="0">
                <a:latin typeface="B Lotus" charset="-78"/>
                <a:ea typeface="Calibri" pitchFamily="34" charset="0"/>
                <a:cs typeface="Times New Roman" pitchFamily="18" charset="0"/>
              </a:rPr>
              <a:t>روشهای </a:t>
            </a:r>
            <a:r>
              <a:rPr lang="ar-SA" sz="2800" dirty="0">
                <a:latin typeface="B Lotus" charset="-78"/>
                <a:ea typeface="Calibri" pitchFamily="34" charset="0"/>
                <a:cs typeface="Times New Roman" pitchFamily="18" charset="0"/>
              </a:rPr>
              <a:t>ترکیبی است</a:t>
            </a:r>
            <a:r>
              <a:rPr lang="en-US" sz="2800" dirty="0">
                <a:latin typeface="B Lotus" charset="-78"/>
                <a:ea typeface="Calibri" pitchFamily="34" charset="0"/>
                <a:cs typeface="Times New Roman" pitchFamily="18" charset="0"/>
              </a:rPr>
              <a:t>.</a:t>
            </a:r>
            <a:endParaRPr lang="en-US" sz="2800" dirty="0"/>
          </a:p>
          <a:p>
            <a:pPr algn="r" rtl="1" eaLnBrk="0" hangingPunct="0"/>
            <a:r>
              <a:rPr lang="en-US" sz="2800" dirty="0">
                <a:latin typeface="B Lotus" charset="-78"/>
              </a:rPr>
              <a:t> </a:t>
            </a:r>
            <a:r>
              <a:rPr lang="ar-SA" sz="2800" dirty="0">
                <a:latin typeface="B Lotus" charset="-78"/>
                <a:cs typeface="Times New Roman" pitchFamily="18" charset="0"/>
              </a:rPr>
              <a:t>درک پژوهشگر از مساله از طریق تلفیق مجموعه داده‌ها، از درک وی از مساله از طریق هر یک از مجموعه داده ها به تنهایی بیشتر است</a:t>
            </a:r>
            <a:r>
              <a:rPr lang="en-US" sz="2800" dirty="0">
                <a:latin typeface="B Lotus" charset="-78"/>
              </a:rPr>
              <a:t>. </a:t>
            </a:r>
            <a:r>
              <a:rPr lang="ar-SA" sz="2800" dirty="0">
                <a:latin typeface="B Lotus" charset="-78"/>
                <a:cs typeface="Times New Roman" pitchFamily="18" charset="0"/>
              </a:rPr>
              <a:t>سه روش برای تلفیق داده‌ها وجود دارد</a:t>
            </a:r>
            <a:r>
              <a:rPr lang="en-US" sz="2800" dirty="0">
                <a:latin typeface="B Lotus" charset="-78"/>
              </a:rPr>
              <a:t>:</a:t>
            </a:r>
            <a:endParaRPr lang="en-US" sz="2800" dirty="0"/>
          </a:p>
          <a:p>
            <a:pPr algn="r" eaLnBrk="1" fontAlgn="auto" hangingPunct="1">
              <a:spcAft>
                <a:spcPts val="0"/>
              </a:spcAft>
              <a:buFont typeface="Arial" pitchFamily="34" charset="0"/>
              <a:buNone/>
              <a:defRPr/>
            </a:pPr>
            <a:r>
              <a:rPr lang="fa-IR" sz="2800" dirty="0" smtClean="0">
                <a:solidFill>
                  <a:srgbClr val="0070C0"/>
                </a:solidFill>
                <a:cs typeface="+mj-cs"/>
              </a:rPr>
              <a:t>الف) </a:t>
            </a:r>
            <a:r>
              <a:rPr lang="fa-IR" sz="2800" dirty="0" smtClean="0">
                <a:solidFill>
                  <a:srgbClr val="FF0000"/>
                </a:solidFill>
                <a:cs typeface="+mj-cs"/>
              </a:rPr>
              <a:t>ادغام یا همگرا کردن </a:t>
            </a:r>
            <a:r>
              <a:rPr lang="fa-IR" sz="2800" dirty="0" smtClean="0">
                <a:cs typeface="+mj-cs"/>
              </a:rPr>
              <a:t>دومجموعه داده کمی وکیفی برای نتیجه گیری، </a:t>
            </a:r>
          </a:p>
          <a:p>
            <a:pPr algn="r" eaLnBrk="1" fontAlgn="auto" hangingPunct="1">
              <a:spcAft>
                <a:spcPts val="0"/>
              </a:spcAft>
              <a:buFont typeface="Arial" pitchFamily="34" charset="0"/>
              <a:buNone/>
              <a:defRPr/>
            </a:pPr>
            <a:r>
              <a:rPr lang="fa-IR" sz="2800" dirty="0" smtClean="0">
                <a:solidFill>
                  <a:srgbClr val="0070C0"/>
                </a:solidFill>
                <a:cs typeface="+mj-cs"/>
              </a:rPr>
              <a:t>ب)</a:t>
            </a:r>
            <a:r>
              <a:rPr lang="fa-IR" sz="2800" dirty="0" smtClean="0">
                <a:cs typeface="+mj-cs"/>
              </a:rPr>
              <a:t> </a:t>
            </a:r>
            <a:r>
              <a:rPr lang="fa-IR" sz="2800" dirty="0" smtClean="0">
                <a:solidFill>
                  <a:srgbClr val="FF0000"/>
                </a:solidFill>
                <a:cs typeface="+mj-cs"/>
              </a:rPr>
              <a:t>مرتبط کردن داده ها </a:t>
            </a:r>
            <a:r>
              <a:rPr lang="fa-IR" sz="2800" dirty="0" smtClean="0">
                <a:cs typeface="+mj-cs"/>
              </a:rPr>
              <a:t>ی کمی و کیفی جمع آوری شده از طریق  ساختن یکی روی دیگری و </a:t>
            </a:r>
          </a:p>
          <a:p>
            <a:pPr algn="r" eaLnBrk="1" fontAlgn="auto" hangingPunct="1">
              <a:spcAft>
                <a:spcPts val="0"/>
              </a:spcAft>
              <a:buFont typeface="Arial" pitchFamily="34" charset="0"/>
              <a:buNone/>
              <a:defRPr/>
            </a:pPr>
            <a:r>
              <a:rPr lang="fa-IR" sz="2800" dirty="0" smtClean="0">
                <a:solidFill>
                  <a:srgbClr val="0070C0"/>
                </a:solidFill>
                <a:cs typeface="+mj-cs"/>
              </a:rPr>
              <a:t>ج)</a:t>
            </a:r>
            <a:r>
              <a:rPr lang="fa-IR" sz="2800" dirty="0" smtClean="0">
                <a:cs typeface="+mj-cs"/>
              </a:rPr>
              <a:t> </a:t>
            </a:r>
            <a:r>
              <a:rPr lang="fa-IR" sz="2800" dirty="0" smtClean="0">
                <a:solidFill>
                  <a:srgbClr val="FF0000"/>
                </a:solidFill>
                <a:cs typeface="+mj-cs"/>
              </a:rPr>
              <a:t>جاسازی </a:t>
            </a:r>
            <a:r>
              <a:rPr lang="fa-IR" sz="2800" dirty="0" smtClean="0">
                <a:cs typeface="+mj-cs"/>
              </a:rPr>
              <a:t> یا وارد کردن یک مجموعه داده  در درون مجموعه داده دیگر به طوری که یک مجموعه حمایت کننده مجموعه دیگر باشد. </a:t>
            </a:r>
          </a:p>
          <a:p>
            <a:pPr algn="r" eaLnBrk="1" fontAlgn="auto" hangingPunct="1">
              <a:spcAft>
                <a:spcPts val="0"/>
              </a:spcAft>
              <a:buFont typeface="Arial" pitchFamily="34" charset="0"/>
              <a:buNone/>
              <a:defRPr/>
            </a:pPr>
            <a:r>
              <a:rPr lang="fa-IR" sz="2800" dirty="0" smtClean="0">
                <a:cs typeface="+mj-cs"/>
              </a:rPr>
              <a:t>به عبارت دیگر برای رسیدن به روش ترکیبی باید داده ها در هم ترکیب و تصویر کاملی از مسئله پژوهش ارائه دهند . تصویری که از داده های هر  رویکرد به  تنهایی به دست نمی آید.</a:t>
            </a:r>
            <a:r>
              <a:rPr lang="fa-IR" sz="3000" dirty="0" smtClean="0">
                <a:cs typeface="+mj-cs"/>
              </a:rPr>
              <a:t> </a:t>
            </a:r>
            <a:endParaRPr lang="en-US" sz="3000" dirty="0" smtClean="0">
              <a:cs typeface="+mj-cs"/>
            </a:endParaRPr>
          </a:p>
          <a:p>
            <a:pPr eaLnBrk="1" fontAlgn="auto" hangingPunct="1">
              <a:spcAft>
                <a:spcPts val="0"/>
              </a:spcAft>
              <a:defRPr/>
            </a:pPr>
            <a:endParaRPr lang="en-US" dirty="0"/>
          </a:p>
        </p:txBody>
      </p:sp>
    </p:spTree>
    <p:extLst>
      <p:ext uri="{BB962C8B-B14F-4D97-AF65-F5344CB8AC3E}">
        <p14:creationId xmlns:p14="http://schemas.microsoft.com/office/powerpoint/2010/main" xmlns="" val="22978184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Text Box 2"/>
          <p:cNvSpPr txBox="1">
            <a:spLocks noChangeArrowheads="1"/>
          </p:cNvSpPr>
          <p:nvPr/>
        </p:nvSpPr>
        <p:spPr bwMode="auto">
          <a:xfrm>
            <a:off x="5724525" y="1412875"/>
            <a:ext cx="1439863" cy="439738"/>
          </a:xfrm>
          <a:prstGeom prst="rect">
            <a:avLst/>
          </a:prstGeom>
          <a:solidFill>
            <a:srgbClr val="FFFFFF"/>
          </a:solidFill>
          <a:ln w="9525">
            <a:solidFill>
              <a:srgbClr val="000000"/>
            </a:solidFill>
            <a:miter lim="800000"/>
            <a:headEnd/>
            <a:tailEnd/>
          </a:ln>
        </p:spPr>
        <p:txBody>
          <a:bodyPr/>
          <a:lstStyle/>
          <a:p>
            <a:pPr algn="r">
              <a:spcAft>
                <a:spcPts val="1000"/>
              </a:spcAft>
              <a:defRPr/>
            </a:pPr>
            <a:r>
              <a:rPr lang="ar-SA" sz="1600" b="1" dirty="0">
                <a:latin typeface="B Nazanin" charset="-78"/>
                <a:ea typeface="Arial" pitchFamily="34" charset="0"/>
                <a:cs typeface="+mj-cs"/>
              </a:rPr>
              <a:t>داده های کیفی</a:t>
            </a:r>
            <a:endParaRPr lang="en-US" sz="1600" dirty="0">
              <a:cs typeface="+mj-cs"/>
            </a:endParaRPr>
          </a:p>
        </p:txBody>
      </p:sp>
      <p:sp>
        <p:nvSpPr>
          <p:cNvPr id="172035" name="Text Box 3"/>
          <p:cNvSpPr txBox="1">
            <a:spLocks noChangeArrowheads="1"/>
          </p:cNvSpPr>
          <p:nvPr/>
        </p:nvSpPr>
        <p:spPr bwMode="auto">
          <a:xfrm>
            <a:off x="4140200" y="1412875"/>
            <a:ext cx="901700" cy="414338"/>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نتایج</a:t>
            </a:r>
            <a:endParaRPr lang="en-US" sz="1600" dirty="0">
              <a:cs typeface="+mj-cs"/>
            </a:endParaRPr>
          </a:p>
        </p:txBody>
      </p:sp>
      <p:sp>
        <p:nvSpPr>
          <p:cNvPr id="172036" name="Text Box 4"/>
          <p:cNvSpPr txBox="1">
            <a:spLocks noChangeArrowheads="1"/>
          </p:cNvSpPr>
          <p:nvPr/>
        </p:nvSpPr>
        <p:spPr bwMode="auto">
          <a:xfrm>
            <a:off x="2268538" y="1412875"/>
            <a:ext cx="1262062" cy="431800"/>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داده های کمی</a:t>
            </a:r>
            <a:endParaRPr lang="en-US" sz="1600" dirty="0">
              <a:cs typeface="+mj-cs"/>
            </a:endParaRPr>
          </a:p>
        </p:txBody>
      </p:sp>
      <p:cxnSp>
        <p:nvCxnSpPr>
          <p:cNvPr id="15365" name="AutoShape 5"/>
          <p:cNvCxnSpPr>
            <a:cxnSpLocks noChangeShapeType="1"/>
            <a:stCxn id="172034" idx="1"/>
          </p:cNvCxnSpPr>
          <p:nvPr/>
        </p:nvCxnSpPr>
        <p:spPr bwMode="auto">
          <a:xfrm rot="10800000">
            <a:off x="5076825" y="1630363"/>
            <a:ext cx="647700" cy="1587"/>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cxnSp>
        <p:nvCxnSpPr>
          <p:cNvPr id="15366" name="AutoShape 6"/>
          <p:cNvCxnSpPr>
            <a:cxnSpLocks noChangeShapeType="1"/>
          </p:cNvCxnSpPr>
          <p:nvPr/>
        </p:nvCxnSpPr>
        <p:spPr bwMode="auto">
          <a:xfrm>
            <a:off x="3563938" y="1628775"/>
            <a:ext cx="600075"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sp>
        <p:nvSpPr>
          <p:cNvPr id="15367" name="Rectangle 6"/>
          <p:cNvSpPr>
            <a:spLocks noChangeArrowheads="1"/>
          </p:cNvSpPr>
          <p:nvPr/>
        </p:nvSpPr>
        <p:spPr bwMode="auto">
          <a:xfrm>
            <a:off x="4067175" y="836613"/>
            <a:ext cx="1225550"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fa-IR" b="1"/>
              <a:t>ادغام داده‌ها</a:t>
            </a:r>
            <a:endParaRPr lang="en-US"/>
          </a:p>
        </p:txBody>
      </p:sp>
      <p:sp>
        <p:nvSpPr>
          <p:cNvPr id="15368" name="Rectangle 8"/>
          <p:cNvSpPr>
            <a:spLocks noChangeArrowheads="1"/>
          </p:cNvSpPr>
          <p:nvPr/>
        </p:nvSpPr>
        <p:spPr bwMode="auto">
          <a:xfrm>
            <a:off x="3927475" y="2133600"/>
            <a:ext cx="128905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fa-IR" b="1"/>
              <a:t>اتصال داده ها:</a:t>
            </a:r>
            <a:endParaRPr lang="en-US"/>
          </a:p>
        </p:txBody>
      </p:sp>
      <p:cxnSp>
        <p:nvCxnSpPr>
          <p:cNvPr id="15369" name="AutoShape 7"/>
          <p:cNvCxnSpPr>
            <a:cxnSpLocks noChangeShapeType="1"/>
            <a:endCxn id="172040" idx="3"/>
          </p:cNvCxnSpPr>
          <p:nvPr/>
        </p:nvCxnSpPr>
        <p:spPr bwMode="auto">
          <a:xfrm flipH="1">
            <a:off x="5219700" y="2781300"/>
            <a:ext cx="647701"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sp>
        <p:nvSpPr>
          <p:cNvPr id="172040" name="Text Box 8"/>
          <p:cNvSpPr txBox="1">
            <a:spLocks noChangeArrowheads="1"/>
          </p:cNvSpPr>
          <p:nvPr/>
        </p:nvSpPr>
        <p:spPr bwMode="auto">
          <a:xfrm>
            <a:off x="4130675" y="2565400"/>
            <a:ext cx="1089025" cy="431800"/>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B Nazanin" charset="-78"/>
                <a:ea typeface="Arial" pitchFamily="34" charset="0"/>
                <a:cs typeface="+mj-cs"/>
              </a:rPr>
              <a:t>داده های کمی</a:t>
            </a:r>
            <a:endParaRPr lang="en-US" sz="1600" dirty="0">
              <a:cs typeface="+mj-cs"/>
            </a:endParaRPr>
          </a:p>
        </p:txBody>
      </p:sp>
      <p:sp>
        <p:nvSpPr>
          <p:cNvPr id="172041" name="Text Box 9"/>
          <p:cNvSpPr txBox="1">
            <a:spLocks noChangeArrowheads="1"/>
          </p:cNvSpPr>
          <p:nvPr/>
        </p:nvSpPr>
        <p:spPr bwMode="auto">
          <a:xfrm>
            <a:off x="5867400" y="2565400"/>
            <a:ext cx="1296988" cy="422275"/>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داده های کیفی</a:t>
            </a:r>
            <a:endParaRPr lang="en-US" sz="1600" dirty="0">
              <a:cs typeface="+mj-cs"/>
            </a:endParaRPr>
          </a:p>
        </p:txBody>
      </p:sp>
      <p:sp>
        <p:nvSpPr>
          <p:cNvPr id="172042" name="Text Box 10"/>
          <p:cNvSpPr txBox="1">
            <a:spLocks noChangeArrowheads="1"/>
          </p:cNvSpPr>
          <p:nvPr/>
        </p:nvSpPr>
        <p:spPr bwMode="auto">
          <a:xfrm>
            <a:off x="2555875" y="2492375"/>
            <a:ext cx="903288" cy="504825"/>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نتایج</a:t>
            </a:r>
            <a:endParaRPr lang="en-US" sz="1600" b="1" dirty="0">
              <a:latin typeface="Calibri" pitchFamily="34" charset="0"/>
              <a:ea typeface="Arial" pitchFamily="34" charset="0"/>
              <a:cs typeface="+mj-cs"/>
            </a:endParaRPr>
          </a:p>
          <a:p>
            <a:pPr algn="ctr">
              <a:spcAft>
                <a:spcPts val="1000"/>
              </a:spcAft>
              <a:defRPr/>
            </a:pPr>
            <a:endParaRPr lang="en-US" sz="1000" b="1" dirty="0">
              <a:latin typeface="Calibri" pitchFamily="34" charset="0"/>
              <a:ea typeface="Arial" pitchFamily="34" charset="0"/>
              <a:cs typeface="B Nazanin" charset="-78"/>
            </a:endParaRPr>
          </a:p>
          <a:p>
            <a:pPr>
              <a:defRPr/>
            </a:pPr>
            <a:endParaRPr lang="en-US" dirty="0"/>
          </a:p>
        </p:txBody>
      </p:sp>
      <p:cxnSp>
        <p:nvCxnSpPr>
          <p:cNvPr id="15373" name="AutoShape 11"/>
          <p:cNvCxnSpPr>
            <a:cxnSpLocks noChangeShapeType="1"/>
          </p:cNvCxnSpPr>
          <p:nvPr/>
        </p:nvCxnSpPr>
        <p:spPr bwMode="auto">
          <a:xfrm flipH="1">
            <a:off x="3492500" y="2781300"/>
            <a:ext cx="595313" cy="0"/>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sp>
        <p:nvSpPr>
          <p:cNvPr id="15374" name="Rectangle 15"/>
          <p:cNvSpPr>
            <a:spLocks noChangeArrowheads="1"/>
          </p:cNvSpPr>
          <p:nvPr/>
        </p:nvSpPr>
        <p:spPr bwMode="auto">
          <a:xfrm>
            <a:off x="3863975" y="3244850"/>
            <a:ext cx="1416050" cy="368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fa-IR" b="1"/>
              <a:t>جای دادن داده‌ها</a:t>
            </a:r>
            <a:endParaRPr lang="en-US"/>
          </a:p>
        </p:txBody>
      </p:sp>
      <p:sp>
        <p:nvSpPr>
          <p:cNvPr id="172044" name="Text Box 12"/>
          <p:cNvSpPr txBox="1">
            <a:spLocks noChangeArrowheads="1"/>
          </p:cNvSpPr>
          <p:nvPr/>
        </p:nvSpPr>
        <p:spPr bwMode="auto">
          <a:xfrm>
            <a:off x="5076825" y="3789363"/>
            <a:ext cx="2314575" cy="1152525"/>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داده های کمی</a:t>
            </a:r>
            <a:r>
              <a:rPr lang="en-US" sz="1600" b="1" dirty="0">
                <a:latin typeface="Calibri" pitchFamily="34" charset="0"/>
                <a:ea typeface="Arial" pitchFamily="34" charset="0"/>
                <a:cs typeface="+mj-cs"/>
              </a:rPr>
              <a:t> </a:t>
            </a:r>
            <a:endParaRPr lang="en-US" sz="1600" dirty="0">
              <a:cs typeface="+mj-cs"/>
            </a:endParaRPr>
          </a:p>
        </p:txBody>
      </p:sp>
      <p:sp>
        <p:nvSpPr>
          <p:cNvPr id="172045" name="Text Box 13"/>
          <p:cNvSpPr txBox="1">
            <a:spLocks noChangeArrowheads="1"/>
          </p:cNvSpPr>
          <p:nvPr/>
        </p:nvSpPr>
        <p:spPr bwMode="auto">
          <a:xfrm>
            <a:off x="5364163" y="4076700"/>
            <a:ext cx="1441450" cy="576263"/>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داده های کیفی</a:t>
            </a:r>
            <a:endParaRPr lang="en-US" sz="1600" dirty="0">
              <a:cs typeface="+mj-cs"/>
            </a:endParaRPr>
          </a:p>
        </p:txBody>
      </p:sp>
      <p:cxnSp>
        <p:nvCxnSpPr>
          <p:cNvPr id="15377" name="AutoShape 14"/>
          <p:cNvCxnSpPr>
            <a:cxnSpLocks noChangeShapeType="1"/>
          </p:cNvCxnSpPr>
          <p:nvPr/>
        </p:nvCxnSpPr>
        <p:spPr bwMode="auto">
          <a:xfrm flipH="1" flipV="1">
            <a:off x="3635375" y="4222751"/>
            <a:ext cx="1368426" cy="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cxnSp>
      <p:sp>
        <p:nvSpPr>
          <p:cNvPr id="172047" name="Text Box 15"/>
          <p:cNvSpPr txBox="1">
            <a:spLocks noChangeArrowheads="1"/>
          </p:cNvSpPr>
          <p:nvPr/>
        </p:nvSpPr>
        <p:spPr bwMode="auto">
          <a:xfrm>
            <a:off x="2555875" y="3789363"/>
            <a:ext cx="1079500" cy="719137"/>
          </a:xfrm>
          <a:prstGeom prst="rect">
            <a:avLst/>
          </a:prstGeom>
          <a:solidFill>
            <a:srgbClr val="FFFFFF"/>
          </a:solidFill>
          <a:ln w="9525">
            <a:solidFill>
              <a:srgbClr val="000000"/>
            </a:solidFill>
            <a:miter lim="800000"/>
            <a:headEnd/>
            <a:tailEnd/>
          </a:ln>
        </p:spPr>
        <p:txBody>
          <a:bodyPr/>
          <a:lstStyle/>
          <a:p>
            <a:pPr algn="ctr">
              <a:spcAft>
                <a:spcPts val="1000"/>
              </a:spcAft>
              <a:defRPr/>
            </a:pPr>
            <a:r>
              <a:rPr lang="ar-SA" sz="1600" b="1" dirty="0">
                <a:latin typeface="Calibri" pitchFamily="34" charset="0"/>
                <a:ea typeface="Arial" pitchFamily="34" charset="0"/>
                <a:cs typeface="+mj-cs"/>
              </a:rPr>
              <a:t>نتایج</a:t>
            </a:r>
            <a:endParaRPr lang="en-US" sz="1600" dirty="0">
              <a:cs typeface="+mj-cs"/>
            </a:endParaRPr>
          </a:p>
        </p:txBody>
      </p:sp>
    </p:spTree>
    <p:extLst>
      <p:ext uri="{BB962C8B-B14F-4D97-AF65-F5344CB8AC3E}">
        <p14:creationId xmlns:p14="http://schemas.microsoft.com/office/powerpoint/2010/main" xmlns="" val="15648146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a:xfrm rot="21349690">
            <a:off x="436563" y="-147638"/>
            <a:ext cx="8194675" cy="1819276"/>
          </a:xfrm>
        </p:spPr>
        <p:txBody>
          <a:bodyPr/>
          <a:lstStyle/>
          <a:p>
            <a:pPr eaLnBrk="1" hangingPunct="1"/>
            <a:endParaRPr lang="en-US" smtClean="0"/>
          </a:p>
        </p:txBody>
      </p:sp>
      <p:sp>
        <p:nvSpPr>
          <p:cNvPr id="3" name="Content Placeholder 2"/>
          <p:cNvSpPr>
            <a:spLocks noGrp="1"/>
          </p:cNvSpPr>
          <p:nvPr>
            <p:ph idx="1"/>
          </p:nvPr>
        </p:nvSpPr>
        <p:spPr>
          <a:xfrm>
            <a:off x="457200" y="304800"/>
            <a:ext cx="8229600" cy="5745163"/>
          </a:xfrm>
        </p:spPr>
        <p:style>
          <a:lnRef idx="1">
            <a:schemeClr val="accent4"/>
          </a:lnRef>
          <a:fillRef idx="2">
            <a:schemeClr val="accent4"/>
          </a:fillRef>
          <a:effectRef idx="1">
            <a:schemeClr val="accent4"/>
          </a:effectRef>
          <a:fontRef idx="minor">
            <a:schemeClr val="dk1"/>
          </a:fontRef>
        </p:style>
        <p:txBody>
          <a:bodyPr rtlCol="0">
            <a:normAutofit fontScale="25000" lnSpcReduction="20000"/>
          </a:bodyPr>
          <a:lstStyle/>
          <a:p>
            <a:pPr algn="r" rtl="1" eaLnBrk="1" fontAlgn="auto" hangingPunct="1">
              <a:spcAft>
                <a:spcPts val="0"/>
              </a:spcAft>
              <a:defRPr/>
            </a:pPr>
            <a:r>
              <a:rPr lang="ar-SA" sz="11200" dirty="0" smtClean="0">
                <a:latin typeface="Times New Roman" pitchFamily="18" charset="0"/>
                <a:cs typeface="+mj-cs"/>
              </a:rPr>
              <a:t>برای بسیاری از سئوالهای پژوهشی بهره گیری ازیک روش پاسخ مناسب فراهم </a:t>
            </a:r>
            <a:r>
              <a:rPr lang="fa-IR" sz="11200" dirty="0" smtClean="0">
                <a:latin typeface="Times New Roman" pitchFamily="18" charset="0"/>
                <a:cs typeface="+mj-cs"/>
              </a:rPr>
              <a:t>نمی </a:t>
            </a:r>
            <a:r>
              <a:rPr lang="ar-SA" sz="11200" dirty="0" smtClean="0">
                <a:latin typeface="Times New Roman" pitchFamily="18" charset="0"/>
                <a:cs typeface="+mj-cs"/>
              </a:rPr>
              <a:t>آورد:</a:t>
            </a:r>
            <a:endParaRPr lang="fa-IR" sz="11200" dirty="0" smtClean="0">
              <a:latin typeface="Times New Roman" pitchFamily="18" charset="0"/>
              <a:cs typeface="+mj-cs"/>
            </a:endParaRPr>
          </a:p>
          <a:p>
            <a:pPr algn="r" rtl="1">
              <a:defRPr/>
            </a:pPr>
            <a:r>
              <a:rPr lang="ar-SA" sz="11200" dirty="0">
                <a:cs typeface="+mj-cs"/>
              </a:rPr>
              <a:t>پژوهش ترکیبی روش ارجح خواهد بود.</a:t>
            </a:r>
            <a:endParaRPr lang="fa-IR" sz="11200" dirty="0">
              <a:cs typeface="+mj-cs"/>
            </a:endParaRPr>
          </a:p>
          <a:p>
            <a:pPr algn="r" rtl="1" eaLnBrk="1" fontAlgn="auto" hangingPunct="1">
              <a:spcAft>
                <a:spcPts val="0"/>
              </a:spcAft>
              <a:defRPr/>
            </a:pPr>
            <a:r>
              <a:rPr lang="ar-SA" sz="9600" dirty="0" smtClean="0">
                <a:cs typeface="+mj-cs"/>
              </a:rPr>
              <a:t>زمانی که یک رویکرد پژوهشی به تنهایی برای پاسخگویی به مسئله پژوهش کافی نیست (پرسشنامه دارای ساختار یا مصاحبه عمیق و ژرف نگر</a:t>
            </a:r>
            <a:r>
              <a:rPr lang="fa-IR" sz="9600" dirty="0" smtClean="0">
                <a:cs typeface="+mj-cs"/>
              </a:rPr>
              <a:t>)</a:t>
            </a:r>
            <a:r>
              <a:rPr lang="ar-SA" sz="9600" dirty="0" smtClean="0">
                <a:cs typeface="+mj-cs"/>
              </a:rPr>
              <a:t> </a:t>
            </a:r>
            <a:endParaRPr lang="fa-IR" sz="9600" dirty="0" smtClean="0">
              <a:cs typeface="+mj-cs"/>
            </a:endParaRPr>
          </a:p>
          <a:p>
            <a:pPr algn="r" rtl="1" eaLnBrk="1" fontAlgn="auto" hangingPunct="1">
              <a:spcAft>
                <a:spcPts val="0"/>
              </a:spcAft>
              <a:defRPr/>
            </a:pPr>
            <a:r>
              <a:rPr lang="ar-SA" sz="9600" dirty="0" smtClean="0">
                <a:cs typeface="+mj-cs"/>
              </a:rPr>
              <a:t>زمانی که طرح کمی (مطالعه آزمایشی یا همبستگی) با کمک و بهره گیری از داده های کیفی، یا زمانی که طرح کیفی(طرح نظریه </a:t>
            </a:r>
            <a:r>
              <a:rPr lang="fa-IR" sz="9600" dirty="0" smtClean="0">
                <a:cs typeface="+mj-cs"/>
              </a:rPr>
              <a:t>داده بنیاد</a:t>
            </a:r>
            <a:r>
              <a:rPr lang="ar-SA" sz="9600" dirty="0" smtClean="0">
                <a:cs typeface="+mj-cs"/>
              </a:rPr>
              <a:t> </a:t>
            </a:r>
            <a:r>
              <a:rPr lang="en-US" sz="9600" dirty="0" smtClean="0">
                <a:cs typeface="+mj-cs"/>
              </a:rPr>
              <a:t>Grounded Theory</a:t>
            </a:r>
            <a:r>
              <a:rPr lang="fa-IR" sz="9600" dirty="0" smtClean="0">
                <a:cs typeface="+mj-cs"/>
              </a:rPr>
              <a:t> )،با کمک و بهره گیری از داده های کمی بهبود پیدا می کند .</a:t>
            </a:r>
          </a:p>
          <a:p>
            <a:pPr algn="r" rtl="1" eaLnBrk="1" fontAlgn="auto" hangingPunct="1">
              <a:spcAft>
                <a:spcPts val="0"/>
              </a:spcAft>
              <a:defRPr/>
            </a:pPr>
            <a:r>
              <a:rPr lang="ar-SA" sz="9600" dirty="0" smtClean="0">
                <a:cs typeface="+mj-cs"/>
              </a:rPr>
              <a:t>زمانی که مطالعه کمی، تبین مناسب از بازده ها به دست نمی دهد و درک یافته ها به تفسیر بیشتر نیاز دارد و اطلاعات کیفی به غنی شدن داده های کمی و تفسیر پذیری آنها کمک می کند</a:t>
            </a:r>
            <a:r>
              <a:rPr lang="fa-IR" sz="9600" dirty="0" smtClean="0">
                <a:cs typeface="+mj-cs"/>
              </a:rPr>
              <a:t>.</a:t>
            </a:r>
          </a:p>
          <a:p>
            <a:pPr algn="r" rtl="1" eaLnBrk="1" fontAlgn="auto" hangingPunct="1">
              <a:spcAft>
                <a:spcPts val="0"/>
              </a:spcAft>
              <a:defRPr/>
            </a:pPr>
            <a:r>
              <a:rPr lang="fa-IR" sz="9600" dirty="0" smtClean="0">
                <a:cs typeface="+mj-cs"/>
              </a:rPr>
              <a:t>، </a:t>
            </a:r>
            <a:r>
              <a:rPr lang="ar-SA" sz="9600" dirty="0" smtClean="0">
                <a:cs typeface="+mj-cs"/>
              </a:rPr>
              <a:t>زمانی که پژوهش کیفی می تواند مسئله را به صورت مناسب مورد کاوش قرار دهد ولی چنین کاوشی کافی نمی باشد، برای درک بیشتر مسئله،  پژوهش کمی ضروری است</a:t>
            </a:r>
            <a:r>
              <a:rPr lang="fa-IR" sz="9600" dirty="0" smtClean="0">
                <a:cs typeface="+mj-cs"/>
              </a:rPr>
              <a:t>. </a:t>
            </a:r>
            <a:r>
              <a:rPr lang="ar-SA" sz="9600" dirty="0" smtClean="0">
                <a:cs typeface="+mj-cs"/>
              </a:rPr>
              <a:t>(کرسول و کلارک، 2007). </a:t>
            </a:r>
            <a:endParaRPr lang="en-US" sz="9600" dirty="0" smtClean="0">
              <a:cs typeface="+mj-cs"/>
            </a:endParaRPr>
          </a:p>
          <a:p>
            <a:pPr eaLnBrk="1" fontAlgn="auto" hangingPunct="1">
              <a:spcAft>
                <a:spcPts val="0"/>
              </a:spcAft>
              <a:defRPr/>
            </a:pPr>
            <a:endParaRPr lang="en-US" dirty="0">
              <a:cs typeface="+mj-cs"/>
            </a:endParaRPr>
          </a:p>
        </p:txBody>
      </p:sp>
    </p:spTree>
    <p:extLst>
      <p:ext uri="{BB962C8B-B14F-4D97-AF65-F5344CB8AC3E}">
        <p14:creationId xmlns:p14="http://schemas.microsoft.com/office/powerpoint/2010/main" xmlns="" val="11562026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1">
            <a:schemeClr val="accent5"/>
          </a:lnRef>
          <a:fillRef idx="2">
            <a:schemeClr val="accent5"/>
          </a:fillRef>
          <a:effectRef idx="1">
            <a:schemeClr val="accent5"/>
          </a:effectRef>
          <a:fontRef idx="minor">
            <a:schemeClr val="dk1"/>
          </a:fontRef>
        </p:style>
        <p:txBody>
          <a:bodyPr rtlCol="0">
            <a:normAutofit/>
          </a:bodyPr>
          <a:lstStyle/>
          <a:p>
            <a:pPr algn="ctr" eaLnBrk="1" fontAlgn="auto" hangingPunct="1">
              <a:spcAft>
                <a:spcPts val="0"/>
              </a:spcAft>
              <a:defRPr/>
            </a:pPr>
            <a:r>
              <a:rPr lang="fa-IR" dirty="0" smtClean="0"/>
              <a:t>رویکرد ترکیبی</a:t>
            </a:r>
            <a:endParaRPr lang="en-US" dirty="0"/>
          </a:p>
        </p:txBody>
      </p:sp>
      <p:sp>
        <p:nvSpPr>
          <p:cNvPr id="3" name="Content Placeholder 2"/>
          <p:cNvSpPr>
            <a:spLocks noGrp="1"/>
          </p:cNvSpPr>
          <p:nvPr>
            <p:ph idx="1"/>
          </p:nvPr>
        </p:nvSpPr>
        <p:spPr>
          <a:xfrm>
            <a:off x="381000" y="1447800"/>
            <a:ext cx="7772400" cy="4678363"/>
          </a:xfrm>
        </p:spPr>
        <p:style>
          <a:lnRef idx="1">
            <a:schemeClr val="accent4"/>
          </a:lnRef>
          <a:fillRef idx="2">
            <a:schemeClr val="accent4"/>
          </a:fillRef>
          <a:effectRef idx="1">
            <a:schemeClr val="accent4"/>
          </a:effectRef>
          <a:fontRef idx="minor">
            <a:schemeClr val="dk1"/>
          </a:fontRef>
        </p:style>
        <p:txBody>
          <a:bodyPr rtlCol="0">
            <a:normAutofit fontScale="55000" lnSpcReduction="20000"/>
          </a:bodyPr>
          <a:lstStyle/>
          <a:p>
            <a:pPr algn="r" eaLnBrk="1" fontAlgn="auto" hangingPunct="1">
              <a:spcAft>
                <a:spcPts val="0"/>
              </a:spcAft>
              <a:buFont typeface="Arial" pitchFamily="34" charset="0"/>
              <a:buNone/>
              <a:defRPr/>
            </a:pPr>
            <a:r>
              <a:rPr lang="en-US" sz="4000" dirty="0" smtClean="0">
                <a:cs typeface="+mj-cs"/>
              </a:rPr>
              <a:t>    </a:t>
            </a:r>
            <a:r>
              <a:rPr lang="ar-SA" sz="4000" dirty="0" smtClean="0">
                <a:cs typeface="+mj-cs"/>
              </a:rPr>
              <a:t>گرين, كاراسيلي و گراهام  </a:t>
            </a:r>
            <a:r>
              <a:rPr lang="en-US" sz="4000" dirty="0" smtClean="0">
                <a:cs typeface="+mj-cs"/>
              </a:rPr>
              <a:t>(Greene; </a:t>
            </a:r>
            <a:r>
              <a:rPr lang="en-US" sz="4000" dirty="0" err="1" smtClean="0">
                <a:cs typeface="+mj-cs"/>
              </a:rPr>
              <a:t>Caracelli</a:t>
            </a:r>
            <a:r>
              <a:rPr lang="en-US" sz="4000" dirty="0" smtClean="0">
                <a:cs typeface="+mj-cs"/>
              </a:rPr>
              <a:t> &amp; Graham. 1989)</a:t>
            </a:r>
            <a:endParaRPr lang="fa-IR" sz="4000" dirty="0" smtClean="0">
              <a:cs typeface="+mj-cs"/>
            </a:endParaRPr>
          </a:p>
          <a:p>
            <a:pPr algn="r" eaLnBrk="1" fontAlgn="auto" hangingPunct="1">
              <a:spcAft>
                <a:spcPts val="0"/>
              </a:spcAft>
              <a:buFont typeface="Arial" pitchFamily="34" charset="0"/>
              <a:buNone/>
              <a:defRPr/>
            </a:pPr>
            <a:r>
              <a:rPr lang="ar-SA" sz="4000" dirty="0" smtClean="0">
                <a:cs typeface="+mj-cs"/>
              </a:rPr>
              <a:t>  طرح هاي تركيبي را طرح هايي مي دانند كه در یک مطالعه خاص، </a:t>
            </a:r>
            <a:endParaRPr lang="fa-IR" sz="4000" dirty="0" smtClean="0">
              <a:cs typeface="+mj-cs"/>
            </a:endParaRPr>
          </a:p>
          <a:p>
            <a:pPr algn="r" eaLnBrk="1" fontAlgn="auto" hangingPunct="1">
              <a:spcAft>
                <a:spcPts val="0"/>
              </a:spcAft>
              <a:buFont typeface="Arial" pitchFamily="34" charset="0"/>
              <a:buNone/>
              <a:defRPr/>
            </a:pPr>
            <a:r>
              <a:rPr lang="fa-IR" sz="4000" dirty="0" smtClean="0">
                <a:cs typeface="+mj-cs"/>
              </a:rPr>
              <a:t>   </a:t>
            </a:r>
            <a:r>
              <a:rPr lang="ar-SA" sz="4000" dirty="0" smtClean="0">
                <a:cs typeface="+mj-cs"/>
              </a:rPr>
              <a:t>حداقل از يك روش كمي (طراحي شده براي جمع آوري داده هاي </a:t>
            </a:r>
            <a:endParaRPr lang="fa-IR" sz="4000" dirty="0" smtClean="0">
              <a:cs typeface="+mj-cs"/>
            </a:endParaRPr>
          </a:p>
          <a:p>
            <a:pPr algn="r" eaLnBrk="1" fontAlgn="auto" hangingPunct="1">
              <a:spcAft>
                <a:spcPts val="0"/>
              </a:spcAft>
              <a:buFont typeface="Arial" pitchFamily="34" charset="0"/>
              <a:buNone/>
              <a:defRPr/>
            </a:pPr>
            <a:r>
              <a:rPr lang="fa-IR" sz="4000" dirty="0" smtClean="0">
                <a:cs typeface="+mj-cs"/>
              </a:rPr>
              <a:t>  </a:t>
            </a:r>
            <a:r>
              <a:rPr lang="ar-SA" sz="4000" dirty="0" smtClean="0">
                <a:cs typeface="+mj-cs"/>
              </a:rPr>
              <a:t>عددي) و يك روش كيفي (طراحي شده براي جمع آوري داده هاي </a:t>
            </a:r>
            <a:endParaRPr lang="fa-IR" sz="4000" dirty="0" smtClean="0">
              <a:cs typeface="+mj-cs"/>
            </a:endParaRPr>
          </a:p>
          <a:p>
            <a:pPr algn="r" eaLnBrk="1" fontAlgn="auto" hangingPunct="1">
              <a:spcAft>
                <a:spcPts val="0"/>
              </a:spcAft>
              <a:buFont typeface="Arial" pitchFamily="34" charset="0"/>
              <a:buNone/>
              <a:defRPr/>
            </a:pPr>
            <a:r>
              <a:rPr lang="ar-SA" sz="4000" dirty="0" smtClean="0">
                <a:cs typeface="+mj-cs"/>
              </a:rPr>
              <a:t>كلامي)  بهره گرفته شود. </a:t>
            </a:r>
            <a:endParaRPr lang="fa-IR" sz="4000" dirty="0" smtClean="0">
              <a:cs typeface="+mj-cs"/>
            </a:endParaRPr>
          </a:p>
          <a:p>
            <a:pPr algn="r" rtl="1">
              <a:buNone/>
              <a:defRPr/>
            </a:pPr>
            <a:r>
              <a:rPr lang="ar-SA" sz="4000" dirty="0" smtClean="0">
                <a:cs typeface="+mj-cs"/>
              </a:rPr>
              <a:t>در رويكرد تركيبي -  با اين اعتقاد كه تنوع</a:t>
            </a:r>
            <a:r>
              <a:rPr lang="fa-IR" sz="4000" dirty="0" smtClean="0">
                <a:cs typeface="+mj-cs"/>
              </a:rPr>
              <a:t> </a:t>
            </a:r>
            <a:r>
              <a:rPr lang="ar-SA" sz="4000" dirty="0" smtClean="0">
                <a:cs typeface="+mj-cs"/>
              </a:rPr>
              <a:t>تكنيكها  و روشها شانس دستيابي به يافته هاي معتبر را افزايش مي دهد </a:t>
            </a:r>
            <a:r>
              <a:rPr lang="ar-SA" sz="4000" dirty="0">
                <a:cs typeface="+mj-cs"/>
              </a:rPr>
              <a:t>مي توان با استفاده از شيوه</a:t>
            </a:r>
            <a:r>
              <a:rPr lang="en-US" sz="4000" dirty="0">
                <a:cs typeface="+mj-cs"/>
              </a:rPr>
              <a:t> </a:t>
            </a:r>
            <a:r>
              <a:rPr lang="fa-IR" sz="4000" dirty="0" smtClean="0">
                <a:cs typeface="+mj-cs"/>
              </a:rPr>
              <a:t>همسو</a:t>
            </a:r>
            <a:r>
              <a:rPr lang="ar-SA" sz="4000" dirty="0" smtClean="0">
                <a:cs typeface="+mj-cs"/>
              </a:rPr>
              <a:t>سازي به معني عام خود يك مطالعه را با چند روش (موردي, اقدام پژوهي، پيمايشي و...)، چند ابزار( شيوه هاي مختلف مصاحبه، مشاهده، پرسشنامه، آزمون و ...) ، چند شركت كننده يا  منبع اطلاعاتي  ( دانش آموز، معلم، مدير، اولياء و...)  و چند روش تحليل</a:t>
            </a:r>
            <a:r>
              <a:rPr lang="fa-IR" sz="4000" dirty="0" smtClean="0">
                <a:cs typeface="+mj-cs"/>
              </a:rPr>
              <a:t> </a:t>
            </a:r>
            <a:r>
              <a:rPr lang="ar-SA" sz="4000" dirty="0" smtClean="0">
                <a:cs typeface="+mj-cs"/>
              </a:rPr>
              <a:t> اطلاعات ( أماري و تفسيري) انجام و از اين طريق شانس كسب يافته هاي معتبر، قابل اعتماد و قابل پذيرش  را افزايش داد.</a:t>
            </a:r>
            <a:endParaRPr lang="en-US" sz="4000" dirty="0" smtClean="0">
              <a:cs typeface="+mj-cs"/>
            </a:endParaRPr>
          </a:p>
          <a:p>
            <a:pPr eaLnBrk="1" fontAlgn="auto" hangingPunct="1">
              <a:spcAft>
                <a:spcPts val="0"/>
              </a:spcAft>
              <a:defRPr/>
            </a:pPr>
            <a:endParaRPr lang="en-US" dirty="0"/>
          </a:p>
        </p:txBody>
      </p:sp>
    </p:spTree>
    <p:extLst>
      <p:ext uri="{BB962C8B-B14F-4D97-AF65-F5344CB8AC3E}">
        <p14:creationId xmlns:p14="http://schemas.microsoft.com/office/powerpoint/2010/main" xmlns="" val="47270673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Title 1"/>
          <p:cNvSpPr>
            <a:spLocks noGrp="1"/>
          </p:cNvSpPr>
          <p:nvPr>
            <p:ph type="ctrTitle"/>
          </p:nvPr>
        </p:nvSpPr>
        <p:spPr>
          <a:xfrm>
            <a:off x="685800" y="620713"/>
            <a:ext cx="7772400" cy="1152525"/>
          </a:xfrm>
        </p:spPr>
        <p:txBody>
          <a:bodyPr/>
          <a:lstStyle/>
          <a:p>
            <a:pPr indent="0" algn="ctr" eaLnBrk="1" fontAlgn="auto" hangingPunct="1">
              <a:spcAft>
                <a:spcPts val="0"/>
              </a:spcAft>
              <a:defRPr/>
            </a:pPr>
            <a:r>
              <a:rPr lang="fa-IR" sz="3200" b="1" dirty="0" smtClean="0">
                <a:solidFill>
                  <a:schemeClr val="tx2">
                    <a:tint val="100000"/>
                    <a:shade val="90000"/>
                    <a:satMod val="250000"/>
                    <a:alpha val="100000"/>
                  </a:schemeClr>
                </a:solidFill>
              </a:rPr>
              <a:t>نیاز به پژوهش ترکیبی: </a:t>
            </a:r>
            <a:br>
              <a:rPr lang="fa-IR" sz="3200" b="1" dirty="0" smtClean="0">
                <a:solidFill>
                  <a:schemeClr val="tx2">
                    <a:tint val="100000"/>
                    <a:shade val="90000"/>
                    <a:satMod val="250000"/>
                    <a:alpha val="100000"/>
                  </a:schemeClr>
                </a:solidFill>
              </a:rPr>
            </a:br>
            <a:endParaRPr lang="en-US" sz="28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1547813" y="1524001"/>
            <a:ext cx="6453187" cy="4114800"/>
          </a:xfrm>
        </p:spPr>
        <p:txBody>
          <a:bodyPr rtlCol="0">
            <a:normAutofit/>
          </a:bodyPr>
          <a:lstStyle/>
          <a:p>
            <a:pPr rtl="1" eaLnBrk="1" fontAlgn="auto" hangingPunct="1">
              <a:spcAft>
                <a:spcPts val="0"/>
              </a:spcAft>
              <a:buFont typeface="Arial" pitchFamily="34" charset="0"/>
              <a:buChar char="•"/>
              <a:defRPr/>
            </a:pPr>
            <a:endParaRPr lang="fa-IR" dirty="0" smtClean="0"/>
          </a:p>
          <a:p>
            <a:pPr algn="r" rtl="1">
              <a:buFont typeface="Arial" pitchFamily="34" charset="0"/>
              <a:buChar char="•"/>
              <a:defRPr/>
            </a:pPr>
            <a:r>
              <a:rPr lang="fa-IR" b="1" dirty="0">
                <a:solidFill>
                  <a:schemeClr val="tx1"/>
                </a:solidFill>
              </a:rPr>
              <a:t>یک منیع اطلاعاتی کافی نیست</a:t>
            </a:r>
            <a:endParaRPr lang="fa-IR" dirty="0">
              <a:solidFill>
                <a:schemeClr val="tx1"/>
              </a:solidFill>
            </a:endParaRPr>
          </a:p>
          <a:p>
            <a:pPr marL="342900" indent="-342900" algn="r" eaLnBrk="1" fontAlgn="auto" hangingPunct="1">
              <a:spcAft>
                <a:spcPts val="0"/>
              </a:spcAft>
              <a:buFont typeface="Arial" pitchFamily="34" charset="0"/>
              <a:buChar char="•"/>
              <a:defRPr/>
            </a:pPr>
            <a:r>
              <a:rPr lang="fa-IR" dirty="0" smtClean="0">
                <a:solidFill>
                  <a:schemeClr val="tx1"/>
                </a:solidFill>
              </a:rPr>
              <a:t> - </a:t>
            </a:r>
            <a:r>
              <a:rPr lang="fa-IR" sz="2400" dirty="0" smtClean="0">
                <a:solidFill>
                  <a:schemeClr val="tx1"/>
                </a:solidFill>
                <a:cs typeface="+mj-cs"/>
              </a:rPr>
              <a:t>داده های کیفی فهم گسترده و مبسوط، ولی داده های کمی فهم کلی از مساله ارائه می دهند. </a:t>
            </a:r>
            <a:endParaRPr lang="en-US" sz="2400" dirty="0" smtClean="0">
              <a:solidFill>
                <a:schemeClr val="tx1"/>
              </a:solidFill>
              <a:cs typeface="+mj-cs"/>
            </a:endParaRPr>
          </a:p>
          <a:p>
            <a:pPr lvl="1" algn="r">
              <a:buFont typeface="Arial" pitchFamily="34" charset="0"/>
              <a:buChar char="•"/>
              <a:defRPr/>
            </a:pPr>
            <a:r>
              <a:rPr lang="fa-IR" sz="2400" dirty="0" smtClean="0">
                <a:solidFill>
                  <a:schemeClr val="tx1"/>
                </a:solidFill>
                <a:cs typeface="+mj-cs"/>
              </a:rPr>
              <a:t>   - فهم حاصل از پژوهش کیفی ازمطالعه چند شرکت کننده وکشف عمیق دیدگاه آنان بدست می آید. </a:t>
            </a:r>
          </a:p>
          <a:p>
            <a:pPr algn="r" eaLnBrk="1" fontAlgn="auto" hangingPunct="1">
              <a:spcAft>
                <a:spcPts val="0"/>
              </a:spcAft>
              <a:buFont typeface="Arial" pitchFamily="34" charset="0"/>
              <a:buChar char="•"/>
              <a:defRPr/>
            </a:pPr>
            <a:r>
              <a:rPr lang="fa-IR" sz="2400" dirty="0" smtClean="0">
                <a:solidFill>
                  <a:schemeClr val="tx1"/>
                </a:solidFill>
                <a:cs typeface="+mj-cs"/>
              </a:rPr>
              <a:t>  -  با مطالعه چند شرکت کننده  به صورت کیفی توانایی تعمیم یافته ها به جمعیت بزرگتر از دست می رود.</a:t>
            </a:r>
            <a:endParaRPr lang="en-US" sz="2400" dirty="0" smtClean="0">
              <a:solidFill>
                <a:schemeClr val="tx1"/>
              </a:solidFill>
              <a:cs typeface="+mj-cs"/>
            </a:endParaRPr>
          </a:p>
        </p:txBody>
      </p:sp>
    </p:spTree>
    <p:extLst>
      <p:ext uri="{BB962C8B-B14F-4D97-AF65-F5344CB8AC3E}">
        <p14:creationId xmlns:p14="http://schemas.microsoft.com/office/powerpoint/2010/main" xmlns="" val="42266258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le 1"/>
          <p:cNvSpPr>
            <a:spLocks noGrp="1"/>
          </p:cNvSpPr>
          <p:nvPr>
            <p:ph type="ctrTitle"/>
          </p:nvPr>
        </p:nvSpPr>
        <p:spPr>
          <a:xfrm>
            <a:off x="685800" y="404813"/>
            <a:ext cx="7772400" cy="863600"/>
          </a:xfrm>
        </p:spPr>
        <p:txBody>
          <a:bodyPr/>
          <a:lstStyle/>
          <a:p>
            <a:pPr indent="0" algn="ctr" eaLnBrk="1" fontAlgn="auto" hangingPunct="1">
              <a:spcAft>
                <a:spcPts val="0"/>
              </a:spcAft>
              <a:defRPr/>
            </a:pPr>
            <a:r>
              <a:rPr lang="fa-IR" sz="2800" b="1" dirty="0" smtClean="0">
                <a:solidFill>
                  <a:schemeClr val="tx2">
                    <a:tint val="100000"/>
                    <a:shade val="90000"/>
                    <a:satMod val="250000"/>
                    <a:alpha val="100000"/>
                  </a:schemeClr>
                </a:solidFill>
              </a:rPr>
              <a:t>یک منیع اطلاعاتی کافی نیست</a:t>
            </a:r>
            <a:endParaRPr lang="en-US" sz="28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1371600" y="1341438"/>
            <a:ext cx="7016750" cy="4297362"/>
          </a:xfrm>
        </p:spPr>
        <p:txBody>
          <a:bodyPr rtlCol="0">
            <a:normAutofit/>
          </a:bodyPr>
          <a:lstStyle/>
          <a:p>
            <a:pPr algn="r" rtl="1" eaLnBrk="1" fontAlgn="auto" hangingPunct="1">
              <a:spcAft>
                <a:spcPts val="0"/>
              </a:spcAft>
              <a:defRPr/>
            </a:pPr>
            <a:r>
              <a:rPr lang="fa-IR" dirty="0" smtClean="0"/>
              <a:t>-  </a:t>
            </a:r>
            <a:r>
              <a:rPr lang="fa-IR" sz="2600" dirty="0" smtClean="0">
                <a:solidFill>
                  <a:schemeClr val="tx1"/>
                </a:solidFill>
                <a:cs typeface="+mj-cs"/>
              </a:rPr>
              <a:t>فهم حاصل ازپژوهش کمی از طریق سنجش پاسخ های تعداد زیادی شرکت کننده به چند متغیر بدست می آید. زمانی که پژوهشگر تعداد ریادی شرکت کنند ه را به صورت کمی مطالعه می کند توانایی فهم هر یک از آنان را  ازدست می دهد.</a:t>
            </a:r>
          </a:p>
          <a:p>
            <a:pPr algn="r" rtl="1" eaLnBrk="1" fontAlgn="auto" hangingPunct="1">
              <a:spcAft>
                <a:spcPts val="0"/>
              </a:spcAft>
              <a:defRPr/>
            </a:pPr>
            <a:r>
              <a:rPr lang="fa-IR" sz="2600" dirty="0" smtClean="0">
                <a:solidFill>
                  <a:schemeClr val="tx1"/>
                </a:solidFill>
                <a:cs typeface="+mj-cs"/>
              </a:rPr>
              <a:t>- پژوهش کمی و پژوهش کیفی دید گاههای متفاوتی فراهم می آورند و هر یک محدودیت های خاص خود را دارند از این رو، محدودیت یک روش توسط قوت روش دیگر می تواند جبران شود.  </a:t>
            </a:r>
            <a:endParaRPr lang="en-US" sz="2600" dirty="0" smtClean="0">
              <a:solidFill>
                <a:schemeClr val="tx1"/>
              </a:solidFill>
              <a:cs typeface="+mj-cs"/>
            </a:endParaRPr>
          </a:p>
          <a:p>
            <a:pPr algn="r" rtl="1" eaLnBrk="1" fontAlgn="auto" hangingPunct="1">
              <a:spcAft>
                <a:spcPts val="0"/>
              </a:spcAft>
              <a:defRPr/>
            </a:pPr>
            <a:r>
              <a:rPr lang="fa-IR" sz="2600" dirty="0" smtClean="0">
                <a:solidFill>
                  <a:schemeClr val="tx1"/>
                </a:solidFill>
                <a:cs typeface="+mj-cs"/>
              </a:rPr>
              <a:t>- ترکیب داده های کمی و کیفی درمقایسه با هر یک از روشها به تنهایی، درک کامل تری از مساله پژوهش فراهم می آورد.</a:t>
            </a:r>
            <a:endParaRPr lang="en-US" sz="2600" dirty="0" smtClean="0">
              <a:solidFill>
                <a:schemeClr val="tx1"/>
              </a:solidFill>
              <a:cs typeface="+mj-cs"/>
            </a:endParaRPr>
          </a:p>
          <a:p>
            <a:pPr eaLnBrk="1" fontAlgn="auto" hangingPunct="1">
              <a:spcAft>
                <a:spcPts val="0"/>
              </a:spcAft>
              <a:buFont typeface="Wingdings 2"/>
              <a:buNone/>
              <a:defRPr/>
            </a:pPr>
            <a:endParaRPr lang="en-US" dirty="0" smtClean="0"/>
          </a:p>
        </p:txBody>
      </p:sp>
    </p:spTree>
    <p:extLst>
      <p:ext uri="{BB962C8B-B14F-4D97-AF65-F5344CB8AC3E}">
        <p14:creationId xmlns:p14="http://schemas.microsoft.com/office/powerpoint/2010/main" xmlns="" val="129059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le 1"/>
          <p:cNvSpPr>
            <a:spLocks noGrp="1"/>
          </p:cNvSpPr>
          <p:nvPr>
            <p:ph type="ctrTitle"/>
          </p:nvPr>
        </p:nvSpPr>
        <p:spPr>
          <a:xfrm>
            <a:off x="533400" y="609600"/>
            <a:ext cx="7772400" cy="914400"/>
          </a:xfrm>
        </p:spPr>
        <p:txBody>
          <a:bodyPr/>
          <a:lstStyle/>
          <a:p>
            <a:pPr algn="ctr" rtl="1">
              <a:defRPr/>
            </a:pPr>
            <a:r>
              <a:rPr lang="fa-IR" b="1" dirty="0" smtClean="0">
                <a:solidFill>
                  <a:srgbClr val="FFFF00"/>
                </a:solidFill>
              </a:rPr>
              <a:t> </a:t>
            </a:r>
            <a:r>
              <a:rPr lang="en-US" dirty="0" smtClean="0">
                <a:solidFill>
                  <a:srgbClr val="FFFF00"/>
                </a:solidFill>
              </a:rPr>
              <a:t/>
            </a:r>
            <a:br>
              <a:rPr lang="en-US" dirty="0" smtClean="0">
                <a:solidFill>
                  <a:srgbClr val="FFFF00"/>
                </a:solidFill>
              </a:rPr>
            </a:br>
            <a:r>
              <a:rPr lang="fa-IR" sz="2800" b="1" dirty="0"/>
              <a:t>نیاز به توضیح نتایح اولیه</a:t>
            </a:r>
            <a:r>
              <a:rPr lang="en-US" sz="2800" dirty="0"/>
              <a:t/>
            </a:r>
            <a:br>
              <a:rPr lang="en-US" sz="2800" dirty="0"/>
            </a:br>
            <a:endParaRPr lang="en-US" sz="2800" dirty="0" smtClean="0">
              <a:solidFill>
                <a:srgbClr val="FFFF00"/>
              </a:solidFill>
            </a:endParaRPr>
          </a:p>
        </p:txBody>
      </p:sp>
      <p:sp>
        <p:nvSpPr>
          <p:cNvPr id="3" name="Subtitle 2"/>
          <p:cNvSpPr>
            <a:spLocks noGrp="1"/>
          </p:cNvSpPr>
          <p:nvPr>
            <p:ph type="subTitle" idx="1"/>
          </p:nvPr>
        </p:nvSpPr>
        <p:spPr>
          <a:xfrm>
            <a:off x="971550" y="1484313"/>
            <a:ext cx="6800850" cy="4154487"/>
          </a:xfrm>
        </p:spPr>
        <p:txBody>
          <a:bodyPr rtlCol="0">
            <a:normAutofit fontScale="92500" lnSpcReduction="10000"/>
          </a:bodyPr>
          <a:lstStyle/>
          <a:p>
            <a:pPr algn="r" rtl="1" eaLnBrk="1" fontAlgn="auto" hangingPunct="1">
              <a:spcAft>
                <a:spcPts val="0"/>
              </a:spcAft>
              <a:defRPr/>
            </a:pPr>
            <a:r>
              <a:rPr lang="fa-IR" dirty="0" smtClean="0">
                <a:solidFill>
                  <a:schemeClr val="tx1"/>
                </a:solidFill>
              </a:rPr>
              <a:t>- </a:t>
            </a:r>
            <a:r>
              <a:rPr lang="fa-IR" sz="2800" dirty="0" smtClean="0">
                <a:solidFill>
                  <a:schemeClr val="tx1"/>
                </a:solidFill>
                <a:cs typeface="+mj-cs"/>
              </a:rPr>
              <a:t>گاه یافته های یک مطالعه درک کاملی از مساله پژوهش فراهم نمی آورد و توضیح  بیشترضروری است. در چنین وضعیتی روشهای ترکیبی با مجموعه اطلاعات مطالعه دوم، به توصیف مجموعه داده های اولیه کمک می کنند. </a:t>
            </a:r>
          </a:p>
          <a:p>
            <a:pPr algn="r" rtl="1" eaLnBrk="1" fontAlgn="auto" hangingPunct="1">
              <a:spcAft>
                <a:spcPts val="0"/>
              </a:spcAft>
              <a:defRPr/>
            </a:pPr>
            <a:r>
              <a:rPr lang="fa-IR" sz="2800" dirty="0" smtClean="0">
                <a:solidFill>
                  <a:schemeClr val="tx1"/>
                </a:solidFill>
                <a:cs typeface="+mj-cs"/>
              </a:rPr>
              <a:t>- یک موقعیت مشخص و تیپیک موقعیتی است که یافته های کمی به تبیین نیاز دارند.</a:t>
            </a:r>
          </a:p>
          <a:p>
            <a:pPr algn="r" rtl="1" eaLnBrk="1" fontAlgn="auto" hangingPunct="1">
              <a:spcAft>
                <a:spcPts val="0"/>
              </a:spcAft>
              <a:defRPr/>
            </a:pPr>
            <a:r>
              <a:rPr lang="fa-IR" sz="2800" dirty="0" smtClean="0">
                <a:solidFill>
                  <a:schemeClr val="tx1"/>
                </a:solidFill>
                <a:cs typeface="+mj-cs"/>
              </a:rPr>
              <a:t>- یافته های کمی توصیف های کلی در مورد رابطه بین متغیر ها فراهم می سازد. ولی درک معانی مربوط به مفهوم آزمونهای آماری یا اندازه های اثر را مشحص نمی سازند. داده های کیفی می توانند به این درک کمک کنند.</a:t>
            </a:r>
            <a:endParaRPr lang="en-US" sz="2800" dirty="0" smtClean="0">
              <a:solidFill>
                <a:schemeClr val="tx1"/>
              </a:solidFill>
              <a:cs typeface="+mj-cs"/>
            </a:endParaRPr>
          </a:p>
          <a:p>
            <a:pPr rtl="1" eaLnBrk="1" fontAlgn="auto" hangingPunct="1">
              <a:spcAft>
                <a:spcPts val="0"/>
              </a:spcAft>
              <a:buFont typeface="Arial" pitchFamily="34" charset="0"/>
              <a:buChar char="•"/>
              <a:defRPr/>
            </a:pPr>
            <a:endParaRPr lang="en-US" dirty="0" smtClean="0">
              <a:solidFill>
                <a:srgbClr val="FFFF00"/>
              </a:solidFill>
            </a:endParaRPr>
          </a:p>
        </p:txBody>
      </p:sp>
    </p:spTree>
    <p:extLst>
      <p:ext uri="{BB962C8B-B14F-4D97-AF65-F5344CB8AC3E}">
        <p14:creationId xmlns:p14="http://schemas.microsoft.com/office/powerpoint/2010/main" xmlns="" val="14439402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76250"/>
            <a:ext cx="7772400" cy="514350"/>
          </a:xfrm>
        </p:spPr>
        <p:txBody>
          <a:bodyPr rtlCol="0">
            <a:normAutofit fontScale="90000"/>
          </a:bodyPr>
          <a:lstStyle/>
          <a:p>
            <a:pPr algn="ctr" rtl="1">
              <a:defRPr/>
            </a:pPr>
            <a:r>
              <a:rPr lang="fa-IR" dirty="0" smtClean="0">
                <a:solidFill>
                  <a:schemeClr val="tx2">
                    <a:tint val="100000"/>
                    <a:shade val="90000"/>
                    <a:satMod val="250000"/>
                    <a:alpha val="100000"/>
                  </a:schemeClr>
                </a:solidFill>
              </a:rPr>
              <a:t> </a:t>
            </a:r>
            <a:r>
              <a:rPr lang="en-US" dirty="0" smtClean="0">
                <a:solidFill>
                  <a:schemeClr val="tx2">
                    <a:tint val="100000"/>
                    <a:shade val="90000"/>
                    <a:satMod val="250000"/>
                    <a:alpha val="100000"/>
                  </a:schemeClr>
                </a:solidFill>
              </a:rPr>
              <a:t/>
            </a:r>
            <a:br>
              <a:rPr lang="en-US" dirty="0" smtClean="0">
                <a:solidFill>
                  <a:schemeClr val="tx2">
                    <a:tint val="100000"/>
                    <a:shade val="90000"/>
                    <a:satMod val="250000"/>
                    <a:alpha val="100000"/>
                  </a:schemeClr>
                </a:solidFill>
              </a:rPr>
            </a:br>
            <a:r>
              <a:rPr lang="en-US" dirty="0">
                <a:solidFill>
                  <a:schemeClr val="tx2">
                    <a:tint val="100000"/>
                    <a:shade val="90000"/>
                    <a:satMod val="250000"/>
                    <a:alpha val="100000"/>
                  </a:schemeClr>
                </a:solidFill>
              </a:rPr>
              <a:t/>
            </a:r>
            <a:br>
              <a:rPr lang="en-US" dirty="0">
                <a:solidFill>
                  <a:schemeClr val="tx2">
                    <a:tint val="100000"/>
                    <a:shade val="90000"/>
                    <a:satMod val="250000"/>
                    <a:alpha val="100000"/>
                  </a:schemeClr>
                </a:solidFill>
              </a:rPr>
            </a:br>
            <a:r>
              <a:rPr lang="fa-IR" sz="3100" b="1" dirty="0">
                <a:solidFill>
                  <a:schemeClr val="tx2">
                    <a:tint val="100000"/>
                    <a:shade val="90000"/>
                    <a:satMod val="250000"/>
                    <a:alpha val="100000"/>
                  </a:schemeClr>
                </a:solidFill>
              </a:rPr>
              <a:t>نیاز به تعمیم یافته های اکتشافی</a:t>
            </a:r>
            <a:endParaRPr lang="en-US" sz="31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990600" y="1143001"/>
            <a:ext cx="7010400" cy="4419600"/>
          </a:xfrm>
        </p:spPr>
        <p:txBody>
          <a:bodyPr rtlCol="0">
            <a:noAutofit/>
          </a:bodyPr>
          <a:lstStyle/>
          <a:p>
            <a:pPr algn="r" rtl="1" eaLnBrk="1" fontAlgn="auto" hangingPunct="1">
              <a:spcAft>
                <a:spcPts val="0"/>
              </a:spcAft>
              <a:defRPr/>
            </a:pPr>
            <a:r>
              <a:rPr lang="fa-IR" sz="2400" dirty="0" smtClean="0">
                <a:solidFill>
                  <a:schemeClr val="tx1"/>
                </a:solidFill>
                <a:cs typeface="+mj-cs"/>
              </a:rPr>
              <a:t>-</a:t>
            </a:r>
            <a:r>
              <a:rPr lang="fa-IR" sz="2400" dirty="0" smtClean="0">
                <a:cs typeface="+mj-cs"/>
              </a:rPr>
              <a:t> اگر پ</a:t>
            </a:r>
            <a:r>
              <a:rPr lang="fa-IR" sz="2400" dirty="0" smtClean="0">
                <a:solidFill>
                  <a:schemeClr val="tx1"/>
                </a:solidFill>
                <a:cs typeface="+mj-cs"/>
              </a:rPr>
              <a:t>ژوهشگر با سوالهای که باید مورد پرسش قرار گیرد، متغیرهایی که باید اندازه گیری شود، و نظریه های جهت دهنده مطالعه آشنا نباشد، وضعیتی که معمولاً در موقعیت های پژوهشی نو و تازه پیش می آید، بهتر آن است که سوالها، متغیرها، نظریه ها و هر آنچه که برای مطالعه لازم است از طریق مطالعه کیفی کشف و شناسایی شود.</a:t>
            </a:r>
            <a:endParaRPr lang="en-US" sz="2400" dirty="0" smtClean="0">
              <a:solidFill>
                <a:schemeClr val="tx1"/>
              </a:solidFill>
              <a:cs typeface="+mj-cs"/>
            </a:endParaRPr>
          </a:p>
          <a:p>
            <a:pPr algn="r" rtl="1" eaLnBrk="1" fontAlgn="auto" hangingPunct="1">
              <a:spcAft>
                <a:spcPts val="0"/>
              </a:spcAft>
              <a:defRPr/>
            </a:pPr>
            <a:r>
              <a:rPr lang="fa-IR" sz="2400" dirty="0" smtClean="0">
                <a:solidFill>
                  <a:schemeClr val="tx1"/>
                </a:solidFill>
                <a:cs typeface="+mj-cs"/>
              </a:rPr>
              <a:t>- آنچه که از طریق اکتشاف شناسایی شده، با مطالعه کمی مورد آزمایش قرارمی گیرد و تعمیم داده می شود. </a:t>
            </a:r>
            <a:endParaRPr lang="en-US" sz="2400" dirty="0" smtClean="0">
              <a:solidFill>
                <a:schemeClr val="tx1"/>
              </a:solidFill>
              <a:cs typeface="+mj-cs"/>
            </a:endParaRPr>
          </a:p>
          <a:p>
            <a:pPr algn="r" rtl="1" eaLnBrk="1" fontAlgn="auto" hangingPunct="1">
              <a:spcAft>
                <a:spcPts val="0"/>
              </a:spcAft>
              <a:defRPr/>
            </a:pPr>
            <a:r>
              <a:rPr lang="fa-IR" sz="2400" dirty="0" smtClean="0">
                <a:solidFill>
                  <a:schemeClr val="tx1"/>
                </a:solidFill>
                <a:cs typeface="+mj-cs"/>
              </a:rPr>
              <a:t>- روشهای ترکیبی برای چنین موقعیت هایی ایده آل هستند. پژوهشگر برای کشف با مرحله کیفی شروع می کند، سپس در مرحله کمی تعمیم پذیری یافته ها را مورد بررسی قرار می دهد</a:t>
            </a:r>
            <a:endParaRPr lang="en-US" sz="2400" dirty="0" smtClean="0">
              <a:solidFill>
                <a:schemeClr val="tx1"/>
              </a:solidFill>
              <a:cs typeface="+mj-cs"/>
            </a:endParaRPr>
          </a:p>
        </p:txBody>
      </p:sp>
    </p:spTree>
    <p:extLst>
      <p:ext uri="{BB962C8B-B14F-4D97-AF65-F5344CB8AC3E}">
        <p14:creationId xmlns:p14="http://schemas.microsoft.com/office/powerpoint/2010/main" xmlns="" val="1113894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476375" y="1412875"/>
          <a:ext cx="5903913" cy="2852738"/>
        </p:xfrm>
        <a:graphic>
          <a:graphicData uri="http://schemas.openxmlformats.org/drawingml/2006/table">
            <a:tbl>
              <a:tblPr rtl="1"/>
              <a:tblGrid>
                <a:gridCol w="1967971"/>
                <a:gridCol w="2049969"/>
                <a:gridCol w="1885973"/>
              </a:tblGrid>
              <a:tr h="475600">
                <a:tc>
                  <a:txBody>
                    <a:bodyPr/>
                    <a:lstStyle/>
                    <a:p>
                      <a:pPr algn="ctr" rtl="1">
                        <a:lnSpc>
                          <a:spcPct val="130000"/>
                        </a:lnSpc>
                        <a:spcAft>
                          <a:spcPts val="0"/>
                        </a:spcAft>
                      </a:pPr>
                      <a:r>
                        <a:rPr lang="fa-IR" sz="2400" dirty="0">
                          <a:latin typeface="PhotinaMT"/>
                          <a:ea typeface="Times New Roman"/>
                          <a:cs typeface="+mj-cs"/>
                        </a:rPr>
                        <a:t>کم</a:t>
                      </a:r>
                      <a:r>
                        <a:rPr lang="fa-IR" sz="2400" dirty="0">
                          <a:latin typeface="Times New Roman"/>
                          <a:ea typeface="Times New Roman"/>
                          <a:cs typeface="+mj-cs"/>
                        </a:rPr>
                        <a:t>ّ</a:t>
                      </a:r>
                      <a:r>
                        <a:rPr lang="fa-IR" sz="2400" dirty="0">
                          <a:latin typeface="PhotinaMT"/>
                          <a:ea typeface="Times New Roman"/>
                          <a:cs typeface="+mj-cs"/>
                        </a:rPr>
                        <a:t>ي</a:t>
                      </a:r>
                      <a:endParaRPr lang="en-US" sz="2400" dirty="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30000"/>
                        </a:lnSpc>
                        <a:spcAft>
                          <a:spcPts val="0"/>
                        </a:spcAft>
                      </a:pPr>
                      <a:r>
                        <a:rPr lang="fa-IR" sz="2400">
                          <a:latin typeface="PhotinaMT"/>
                          <a:ea typeface="Times New Roman"/>
                          <a:cs typeface="+mj-cs"/>
                        </a:rPr>
                        <a:t>کيفي</a:t>
                      </a:r>
                      <a:endParaRPr lang="en-US" sz="240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30000"/>
                        </a:lnSpc>
                        <a:spcAft>
                          <a:spcPts val="0"/>
                        </a:spcAft>
                      </a:pPr>
                      <a:r>
                        <a:rPr lang="fa-IR" sz="2400">
                          <a:latin typeface="PhotinaMT"/>
                          <a:ea typeface="Times New Roman"/>
                          <a:cs typeface="+mj-cs"/>
                        </a:rPr>
                        <a:t>ترکيبی</a:t>
                      </a:r>
                      <a:endParaRPr lang="en-US" sz="240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77138">
                <a:tc>
                  <a:txBody>
                    <a:bodyPr/>
                    <a:lstStyle/>
                    <a:p>
                      <a:pPr marL="342900" lvl="0" indent="-342900" algn="r" rtl="1">
                        <a:spcAft>
                          <a:spcPts val="0"/>
                        </a:spcAft>
                        <a:buFont typeface="Symbol"/>
                        <a:buChar char=""/>
                      </a:pPr>
                      <a:r>
                        <a:rPr lang="fa-IR" sz="2400" dirty="0">
                          <a:latin typeface="PhotinaMT"/>
                          <a:ea typeface="Times New Roman"/>
                          <a:cs typeface="+mj-cs"/>
                        </a:rPr>
                        <a:t>طرح آزمايشي</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طرح غير آزمايشي نظير پيمايشي</a:t>
                      </a:r>
                      <a:endParaRPr lang="en-US" sz="2400" dirty="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spcAft>
                          <a:spcPts val="0"/>
                        </a:spcAft>
                        <a:buFont typeface="Symbol"/>
                        <a:buChar char=""/>
                      </a:pPr>
                      <a:r>
                        <a:rPr lang="fa-IR" sz="2400" dirty="0">
                          <a:latin typeface="PhotinaMT"/>
                          <a:ea typeface="Times New Roman"/>
                          <a:cs typeface="+mj-cs"/>
                        </a:rPr>
                        <a:t>پژوهش روايتي</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پديدار شناسي</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قوم نگاري</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مطالعات نظريه داده بنیاد</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مطالعه موردي</a:t>
                      </a:r>
                      <a:endParaRPr lang="en-US" sz="2400" dirty="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spcAft>
                          <a:spcPts val="0"/>
                        </a:spcAft>
                        <a:buFont typeface="Symbol"/>
                        <a:buChar char=""/>
                      </a:pPr>
                      <a:r>
                        <a:rPr lang="fa-IR" sz="2400" dirty="0">
                          <a:latin typeface="PhotinaMT"/>
                          <a:ea typeface="Times New Roman"/>
                          <a:cs typeface="+mj-cs"/>
                        </a:rPr>
                        <a:t>زنجيره ای  (متوالی)</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همزمان</a:t>
                      </a:r>
                      <a:endParaRPr lang="en-US" sz="2400" dirty="0">
                        <a:latin typeface="Times New Roman"/>
                        <a:ea typeface="Times New Roman"/>
                        <a:cs typeface="+mj-cs"/>
                      </a:endParaRPr>
                    </a:p>
                    <a:p>
                      <a:pPr marL="342900" lvl="0" indent="-342900" algn="r" rtl="1">
                        <a:spcAft>
                          <a:spcPts val="0"/>
                        </a:spcAft>
                        <a:buFont typeface="Symbol"/>
                        <a:buChar char=""/>
                      </a:pPr>
                      <a:r>
                        <a:rPr lang="fa-IR" sz="2400" dirty="0">
                          <a:latin typeface="PhotinaMT"/>
                          <a:ea typeface="Times New Roman"/>
                          <a:cs typeface="+mj-cs"/>
                        </a:rPr>
                        <a:t>تحولي</a:t>
                      </a:r>
                      <a:endParaRPr lang="en-US" sz="2400" dirty="0">
                        <a:latin typeface="Times New Roman"/>
                        <a:ea typeface="Times New Roman"/>
                        <a:cs typeface="+mj-cs"/>
                      </a:endParaRPr>
                    </a:p>
                  </a:txBody>
                  <a:tcPr marL="68571" marR="685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Rectangle 5"/>
          <p:cNvSpPr/>
          <p:nvPr/>
        </p:nvSpPr>
        <p:spPr>
          <a:xfrm>
            <a:off x="2987675" y="692150"/>
            <a:ext cx="3384550" cy="523875"/>
          </a:xfrm>
          <a:prstGeom prst="rect">
            <a:avLst/>
          </a:prstGeom>
        </p:spPr>
        <p:txBody>
          <a:bodyPr>
            <a:spAutoFit/>
          </a:bodyPr>
          <a:lstStyle/>
          <a:p>
            <a:pPr rtl="1" eaLnBrk="0" hangingPunct="0">
              <a:defRPr/>
            </a:pPr>
            <a:r>
              <a:rPr lang="fa-IR" sz="2800" dirty="0">
                <a:solidFill>
                  <a:prstClr val="black"/>
                </a:solidFill>
                <a:latin typeface="PhotinaMT" charset="0"/>
                <a:ea typeface="Times New Roman" pitchFamily="18" charset="0"/>
                <a:cs typeface="+mj-cs"/>
              </a:rPr>
              <a:t>راهبردهای پژوهشي مختلف</a:t>
            </a:r>
            <a:endParaRPr lang="en-US" sz="2800" dirty="0">
              <a:solidFill>
                <a:prstClr val="black"/>
              </a:solidFill>
              <a:cs typeface="+mj-cs"/>
            </a:endParaRPr>
          </a:p>
        </p:txBody>
      </p:sp>
    </p:spTree>
    <p:extLst>
      <p:ext uri="{BB962C8B-B14F-4D97-AF65-F5344CB8AC3E}">
        <p14:creationId xmlns:p14="http://schemas.microsoft.com/office/powerpoint/2010/main" xmlns="" val="35781108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le 1"/>
          <p:cNvSpPr>
            <a:spLocks noGrp="1"/>
          </p:cNvSpPr>
          <p:nvPr>
            <p:ph type="ctrTitle"/>
          </p:nvPr>
        </p:nvSpPr>
        <p:spPr>
          <a:xfrm>
            <a:off x="685800" y="692151"/>
            <a:ext cx="7772400" cy="679450"/>
          </a:xfrm>
        </p:spPr>
        <p:txBody>
          <a:bodyPr/>
          <a:lstStyle/>
          <a:p>
            <a:pPr indent="0" algn="ctr" eaLnBrk="1" fontAlgn="auto" hangingPunct="1">
              <a:spcAft>
                <a:spcPts val="0"/>
              </a:spcAft>
              <a:defRPr/>
            </a:pPr>
            <a:r>
              <a:rPr lang="fa-IR" sz="2800" b="1" dirty="0" smtClean="0">
                <a:solidFill>
                  <a:schemeClr val="tx2">
                    <a:tint val="100000"/>
                    <a:shade val="90000"/>
                    <a:satMod val="250000"/>
                    <a:alpha val="100000"/>
                  </a:schemeClr>
                </a:solidFill>
              </a:rPr>
              <a:t>نیاز به روش دوم برای تقویت مطالعه</a:t>
            </a:r>
            <a:endParaRPr lang="en-US" sz="28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827089" y="1600201"/>
            <a:ext cx="7097712" cy="4038600"/>
          </a:xfrm>
        </p:spPr>
        <p:txBody>
          <a:bodyPr rtlCol="0">
            <a:normAutofit/>
          </a:bodyPr>
          <a:lstStyle/>
          <a:p>
            <a:pPr algn="r" rtl="1" eaLnBrk="1" fontAlgn="auto" hangingPunct="1">
              <a:spcAft>
                <a:spcPts val="0"/>
              </a:spcAft>
              <a:defRPr/>
            </a:pPr>
            <a:r>
              <a:rPr lang="fa-IR" sz="2800" dirty="0">
                <a:solidFill>
                  <a:schemeClr val="tx1"/>
                </a:solidFill>
                <a:cs typeface="+mj-cs"/>
              </a:rPr>
              <a:t>-</a:t>
            </a:r>
            <a:r>
              <a:rPr lang="fa-IR" sz="2800" dirty="0" smtClean="0">
                <a:solidFill>
                  <a:schemeClr val="tx1"/>
                </a:solidFill>
                <a:cs typeface="+mj-cs"/>
              </a:rPr>
              <a:t> بعضی موقعیت ها می توان روش پژوهشی دیگری به مطالعه اضافه نمود و از این طریق درک مرحله قبلی پژوهش را بهتر درک کرد.  برای مثال پژوهشگر می تواند طرح کمی (مثلاَ مطالعه آزمایشی یا همبستگی) را با افزودن داده های کیفی تقویت کنند و یا با اضافه کردن داده های کمی، طرح کیفی (مثلاَ نظریه داده بنیاد یا مطالعه موردی) را تقویت کنند.</a:t>
            </a:r>
          </a:p>
          <a:p>
            <a:pPr algn="r" rtl="1" eaLnBrk="1" fontAlgn="auto" hangingPunct="1">
              <a:spcAft>
                <a:spcPts val="0"/>
              </a:spcAft>
              <a:defRPr/>
            </a:pPr>
            <a:r>
              <a:rPr lang="fa-IR" sz="2800" dirty="0">
                <a:solidFill>
                  <a:schemeClr val="tx1"/>
                </a:solidFill>
                <a:cs typeface="+mj-cs"/>
              </a:rPr>
              <a:t> </a:t>
            </a:r>
            <a:r>
              <a:rPr lang="fa-IR" sz="2800" dirty="0" smtClean="0">
                <a:solidFill>
                  <a:schemeClr val="tx1"/>
                </a:solidFill>
                <a:cs typeface="+mj-cs"/>
              </a:rPr>
              <a:t>- درهر دو مورد، روش دوم در درون </a:t>
            </a:r>
            <a:r>
              <a:rPr lang="en-US" sz="2800" dirty="0" smtClean="0">
                <a:solidFill>
                  <a:schemeClr val="tx1"/>
                </a:solidFill>
                <a:cs typeface="+mj-cs"/>
              </a:rPr>
              <a:t>(Embeded)</a:t>
            </a:r>
            <a:r>
              <a:rPr lang="fa-IR" sz="2800" dirty="0" smtClean="0">
                <a:solidFill>
                  <a:schemeClr val="tx1"/>
                </a:solidFill>
                <a:cs typeface="+mj-cs"/>
              </a:rPr>
              <a:t> روش اولیه پژوهش و یا زیر مجموعه </a:t>
            </a:r>
            <a:r>
              <a:rPr lang="en-US" sz="2800" dirty="0" smtClean="0">
                <a:solidFill>
                  <a:schemeClr val="tx1"/>
                </a:solidFill>
                <a:cs typeface="+mj-cs"/>
              </a:rPr>
              <a:t>(nested)</a:t>
            </a:r>
            <a:r>
              <a:rPr lang="fa-IR" sz="2800" dirty="0" smtClean="0">
                <a:solidFill>
                  <a:schemeClr val="tx1"/>
                </a:solidFill>
                <a:cs typeface="+mj-cs"/>
              </a:rPr>
              <a:t> آن قرار می گیرد. </a:t>
            </a:r>
            <a:endParaRPr lang="en-US" sz="2800" dirty="0" smtClean="0">
              <a:solidFill>
                <a:schemeClr val="tx1"/>
              </a:solidFill>
              <a:cs typeface="+mj-cs"/>
            </a:endParaRPr>
          </a:p>
          <a:p>
            <a:pPr eaLnBrk="1" fontAlgn="auto" hangingPunct="1">
              <a:spcAft>
                <a:spcPts val="0"/>
              </a:spcAft>
              <a:buFont typeface="Wingdings 2"/>
              <a:buNone/>
              <a:defRPr/>
            </a:pPr>
            <a:endParaRPr lang="en-US" dirty="0" smtClean="0"/>
          </a:p>
        </p:txBody>
      </p:sp>
    </p:spTree>
    <p:extLst>
      <p:ext uri="{BB962C8B-B14F-4D97-AF65-F5344CB8AC3E}">
        <p14:creationId xmlns:p14="http://schemas.microsoft.com/office/powerpoint/2010/main" xmlns="" val="394301849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le 1"/>
          <p:cNvSpPr>
            <a:spLocks noGrp="1"/>
          </p:cNvSpPr>
          <p:nvPr>
            <p:ph type="ctrTitle"/>
          </p:nvPr>
        </p:nvSpPr>
        <p:spPr>
          <a:xfrm>
            <a:off x="179388" y="685800"/>
            <a:ext cx="8278812" cy="1295400"/>
          </a:xfrm>
        </p:spPr>
        <p:txBody>
          <a:bodyPr>
            <a:normAutofit/>
          </a:bodyPr>
          <a:lstStyle/>
          <a:p>
            <a:pPr indent="0" algn="ctr" eaLnBrk="1" fontAlgn="auto" hangingPunct="1">
              <a:spcAft>
                <a:spcPts val="0"/>
              </a:spcAft>
              <a:defRPr/>
            </a:pPr>
            <a:r>
              <a:rPr lang="fa-IR" sz="3100" b="1" dirty="0" smtClean="0">
                <a:solidFill>
                  <a:schemeClr val="tx2">
                    <a:tint val="100000"/>
                    <a:shade val="90000"/>
                    <a:satMod val="250000"/>
                    <a:alpha val="100000"/>
                  </a:schemeClr>
                </a:solidFill>
              </a:rPr>
              <a:t>نیاز به فهم هدف پژوهش از طریق مراحل چندکانه پژوهش</a:t>
            </a:r>
            <a:r>
              <a:rPr lang="en-US" sz="3200" dirty="0" smtClean="0">
                <a:solidFill>
                  <a:schemeClr val="tx2">
                    <a:tint val="100000"/>
                    <a:shade val="90000"/>
                    <a:satMod val="250000"/>
                    <a:alpha val="100000"/>
                  </a:schemeClr>
                </a:solidFill>
              </a:rPr>
              <a:t/>
            </a:r>
            <a:br>
              <a:rPr lang="en-US" sz="3200" dirty="0" smtClean="0">
                <a:solidFill>
                  <a:schemeClr val="tx2">
                    <a:tint val="100000"/>
                    <a:shade val="90000"/>
                    <a:satMod val="250000"/>
                    <a:alpha val="100000"/>
                  </a:schemeClr>
                </a:solidFill>
              </a:rPr>
            </a:br>
            <a:endParaRPr lang="en-US" sz="32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971550" y="1828800"/>
            <a:ext cx="6800850" cy="3810000"/>
          </a:xfrm>
        </p:spPr>
        <p:txBody>
          <a:bodyPr rtlCol="0">
            <a:normAutofit/>
          </a:bodyPr>
          <a:lstStyle/>
          <a:p>
            <a:pPr algn="r" rtl="1" eaLnBrk="1" fontAlgn="auto" hangingPunct="1">
              <a:spcAft>
                <a:spcPts val="0"/>
              </a:spcAft>
              <a:defRPr/>
            </a:pPr>
            <a:r>
              <a:rPr lang="fa-IR" sz="2600" dirty="0" smtClean="0">
                <a:solidFill>
                  <a:schemeClr val="tx1"/>
                </a:solidFill>
                <a:cs typeface="+mj-cs"/>
              </a:rPr>
              <a:t>- در پروژه های طویل مدت با مولفه های مختلف نظیر مطالعات ارزشیابی و بررسی های طولی در حوزه سلامت، به ترکیب چند مطالعه با هم برای رسیدن به هدف کلی نیاز است.  </a:t>
            </a:r>
            <a:endParaRPr lang="en-US" sz="2600" dirty="0" smtClean="0">
              <a:solidFill>
                <a:schemeClr val="tx1"/>
              </a:solidFill>
              <a:cs typeface="+mj-cs"/>
            </a:endParaRPr>
          </a:p>
          <a:p>
            <a:pPr algn="r" rtl="1">
              <a:defRPr/>
            </a:pPr>
            <a:r>
              <a:rPr lang="fa-IR" sz="2600" dirty="0" smtClean="0">
                <a:solidFill>
                  <a:schemeClr val="tx1"/>
                </a:solidFill>
                <a:cs typeface="+mj-cs"/>
              </a:rPr>
              <a:t>-  پروژه هایی که داده های کمی و کیفی به صورت همزمان و یا به صورت متوالی </a:t>
            </a:r>
            <a:r>
              <a:rPr lang="fa-IR" sz="2600" dirty="0">
                <a:solidFill>
                  <a:schemeClr val="tx1"/>
                </a:solidFill>
                <a:cs typeface="+mj-cs"/>
              </a:rPr>
              <a:t>با هم </a:t>
            </a:r>
            <a:r>
              <a:rPr lang="fa-IR" sz="2600" dirty="0" smtClean="0">
                <a:solidFill>
                  <a:schemeClr val="tx1"/>
                </a:solidFill>
                <a:cs typeface="+mj-cs"/>
              </a:rPr>
              <a:t>جمع آوری می شوند. این مطالعات را مطالعات روش های ترکیبی چند مرحله ای یا چند پروژه ای می نامند.  این پروژه ها اغلب از تیم های پژوهشی که در مراحل مختلف پروژه با هم کار می کنند تشکیل می شوند</a:t>
            </a:r>
            <a:endParaRPr lang="en-US" sz="2600" dirty="0" smtClean="0">
              <a:solidFill>
                <a:schemeClr val="tx1"/>
              </a:solidFill>
              <a:cs typeface="+mj-cs"/>
            </a:endParaRPr>
          </a:p>
        </p:txBody>
      </p:sp>
    </p:spTree>
    <p:extLst>
      <p:ext uri="{BB962C8B-B14F-4D97-AF65-F5344CB8AC3E}">
        <p14:creationId xmlns:p14="http://schemas.microsoft.com/office/powerpoint/2010/main" xmlns="" val="163979805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219200"/>
            <a:ext cx="7772400" cy="1219200"/>
          </a:xfrm>
        </p:spPr>
        <p:txBody>
          <a:bodyPr rtlCol="0">
            <a:normAutofit fontScale="90000"/>
          </a:bodyPr>
          <a:lstStyle/>
          <a:p>
            <a:pPr indent="0" algn="ctr" eaLnBrk="1" fontAlgn="auto" hangingPunct="1">
              <a:spcAft>
                <a:spcPts val="0"/>
              </a:spcAft>
              <a:defRPr/>
            </a:pPr>
            <a:r>
              <a:rPr lang="fa-IR" sz="2700" b="1" dirty="0" smtClean="0">
                <a:solidFill>
                  <a:schemeClr val="tx2">
                    <a:tint val="100000"/>
                    <a:shade val="90000"/>
                    <a:satMod val="250000"/>
                    <a:alpha val="100000"/>
                  </a:schemeClr>
                </a:solidFill>
              </a:rPr>
              <a:t>ا</a:t>
            </a:r>
            <a:r>
              <a:rPr lang="fa-IR" sz="3100" b="1" dirty="0" smtClean="0">
                <a:solidFill>
                  <a:schemeClr val="tx2">
                    <a:tint val="100000"/>
                    <a:shade val="90000"/>
                    <a:satMod val="250000"/>
                    <a:alpha val="100000"/>
                  </a:schemeClr>
                </a:solidFill>
              </a:rPr>
              <a:t>متیارات استفاده از روشهای ترکیبی</a:t>
            </a:r>
            <a:r>
              <a:rPr lang="en-US" dirty="0" smtClean="0">
                <a:solidFill>
                  <a:schemeClr val="tx2">
                    <a:tint val="100000"/>
                    <a:shade val="90000"/>
                    <a:satMod val="250000"/>
                    <a:alpha val="100000"/>
                  </a:schemeClr>
                </a:solidFill>
                <a:latin typeface="Times New Roman" pitchFamily="18" charset="0"/>
                <a:cs typeface="Times New Roman" pitchFamily="18" charset="0"/>
              </a:rPr>
              <a:t/>
            </a:r>
            <a:br>
              <a:rPr lang="en-US" dirty="0" smtClean="0">
                <a:solidFill>
                  <a:schemeClr val="tx2">
                    <a:tint val="100000"/>
                    <a:shade val="90000"/>
                    <a:satMod val="250000"/>
                    <a:alpha val="100000"/>
                  </a:schemeClr>
                </a:solidFill>
                <a:latin typeface="Times New Roman" pitchFamily="18" charset="0"/>
                <a:cs typeface="Times New Roman" pitchFamily="18" charset="0"/>
              </a:rPr>
            </a:br>
            <a:endParaRPr lang="en-US" dirty="0" smtClean="0">
              <a:solidFill>
                <a:schemeClr val="tx2">
                  <a:tint val="100000"/>
                  <a:shade val="90000"/>
                  <a:satMod val="250000"/>
                  <a:alpha val="100000"/>
                </a:schemeClr>
              </a:solidFill>
              <a:latin typeface="Times New Roman" pitchFamily="18" charset="0"/>
              <a:cs typeface="Times New Roman" pitchFamily="18" charset="0"/>
            </a:endParaRPr>
          </a:p>
        </p:txBody>
      </p:sp>
      <p:sp>
        <p:nvSpPr>
          <p:cNvPr id="3" name="Subtitle 2"/>
          <p:cNvSpPr>
            <a:spLocks noGrp="1"/>
          </p:cNvSpPr>
          <p:nvPr>
            <p:ph type="subTitle" idx="1"/>
          </p:nvPr>
        </p:nvSpPr>
        <p:spPr>
          <a:xfrm>
            <a:off x="611189" y="1752600"/>
            <a:ext cx="7161212" cy="3886200"/>
          </a:xfrm>
        </p:spPr>
        <p:txBody>
          <a:bodyPr rtlCol="0">
            <a:normAutofit/>
          </a:bodyPr>
          <a:lstStyle/>
          <a:p>
            <a:pPr algn="r" rtl="1" eaLnBrk="1" fontAlgn="auto" hangingPunct="1">
              <a:spcAft>
                <a:spcPts val="0"/>
              </a:spcAft>
              <a:buFont typeface="Wingdings 2"/>
              <a:buNone/>
              <a:defRPr/>
            </a:pPr>
            <a:r>
              <a:rPr lang="fa-IR" sz="2600" dirty="0" smtClean="0">
                <a:solidFill>
                  <a:schemeClr val="tx1"/>
                </a:solidFill>
                <a:cs typeface="+mj-cs"/>
              </a:rPr>
              <a:t>- ضعف های پژوهش کمی و پژوهش کیفی را جبران می کند.</a:t>
            </a:r>
            <a:endParaRPr lang="en-US" sz="2600" dirty="0" smtClean="0">
              <a:solidFill>
                <a:schemeClr val="tx1"/>
              </a:solidFill>
              <a:cs typeface="+mj-cs"/>
            </a:endParaRPr>
          </a:p>
          <a:p>
            <a:pPr algn="r" rtl="1" eaLnBrk="1" fontAlgn="auto" hangingPunct="1">
              <a:spcAft>
                <a:spcPts val="0"/>
              </a:spcAft>
              <a:buFont typeface="Wingdings 2"/>
              <a:buNone/>
              <a:defRPr/>
            </a:pPr>
            <a:r>
              <a:rPr lang="fa-IR" sz="2600" dirty="0" smtClean="0">
                <a:solidFill>
                  <a:schemeClr val="tx1"/>
                </a:solidFill>
                <a:cs typeface="+mj-cs"/>
              </a:rPr>
              <a:t>الف) ضعف های پژوهش کمی:</a:t>
            </a:r>
            <a:endParaRPr lang="en-US" sz="2600" dirty="0" smtClean="0">
              <a:solidFill>
                <a:schemeClr val="tx1"/>
              </a:solidFill>
              <a:cs typeface="+mj-cs"/>
            </a:endParaRPr>
          </a:p>
          <a:p>
            <a:pPr algn="r" rtl="1" eaLnBrk="1" fontAlgn="auto" hangingPunct="1">
              <a:spcAft>
                <a:spcPts val="0"/>
              </a:spcAft>
              <a:buFont typeface="Wingdings 2"/>
              <a:buNone/>
              <a:defRPr/>
            </a:pPr>
            <a:r>
              <a:rPr lang="fa-IR" sz="2600" dirty="0" smtClean="0">
                <a:solidFill>
                  <a:schemeClr val="tx1"/>
                </a:solidFill>
                <a:cs typeface="+mj-cs"/>
              </a:rPr>
              <a:t>نا توانی در فهم زمینه یا موقعیتی که فرد در آن عمل می کند. </a:t>
            </a:r>
            <a:endParaRPr lang="en-US" sz="2600" dirty="0" smtClean="0">
              <a:solidFill>
                <a:schemeClr val="tx1"/>
              </a:solidFill>
              <a:cs typeface="+mj-cs"/>
            </a:endParaRPr>
          </a:p>
          <a:p>
            <a:pPr algn="r" rtl="1" eaLnBrk="1" fontAlgn="auto" hangingPunct="1">
              <a:spcAft>
                <a:spcPts val="0"/>
              </a:spcAft>
              <a:buFont typeface="Wingdings 2"/>
              <a:buNone/>
              <a:defRPr/>
            </a:pPr>
            <a:r>
              <a:rPr lang="fa-IR" sz="2600" dirty="0" smtClean="0">
                <a:solidFill>
                  <a:schemeClr val="tx1"/>
                </a:solidFill>
                <a:cs typeface="+mj-cs"/>
              </a:rPr>
              <a:t> نظروایده شرکت کنندگان به صورت مستقیم در پژوهش کمی شنیده نمی شود. </a:t>
            </a:r>
            <a:endParaRPr lang="en-US" sz="2600" dirty="0" smtClean="0">
              <a:solidFill>
                <a:schemeClr val="tx1"/>
              </a:solidFill>
              <a:cs typeface="+mj-cs"/>
            </a:endParaRPr>
          </a:p>
          <a:p>
            <a:pPr algn="r" rtl="1" eaLnBrk="1" fontAlgn="auto" hangingPunct="1">
              <a:spcAft>
                <a:spcPts val="0"/>
              </a:spcAft>
              <a:buFont typeface="Wingdings 2"/>
              <a:buNone/>
              <a:defRPr/>
            </a:pPr>
            <a:r>
              <a:rPr lang="fa-IR" sz="2600" dirty="0" smtClean="0">
                <a:solidFill>
                  <a:schemeClr val="tx1"/>
                </a:solidFill>
                <a:cs typeface="+mj-cs"/>
              </a:rPr>
              <a:t>پژوهشگران کمی درحاشیه هستند و تفسیر ها و سو گیرهای شخصی آنان بندرت مورد بحث قرارمی گیرد. (پژوهش کیفی این ضعف ها را جبران می کند)</a:t>
            </a:r>
            <a:endParaRPr lang="en-US" sz="2600" dirty="0" smtClean="0">
              <a:solidFill>
                <a:schemeClr val="tx1"/>
              </a:solidFill>
              <a:cs typeface="+mj-cs"/>
            </a:endParaRPr>
          </a:p>
          <a:p>
            <a:pPr algn="r" eaLnBrk="1" fontAlgn="auto" hangingPunct="1">
              <a:spcAft>
                <a:spcPts val="0"/>
              </a:spcAft>
              <a:buFont typeface="Wingdings 2"/>
              <a:buNone/>
              <a:defRPr/>
            </a:pPr>
            <a:endParaRPr lang="en-US" dirty="0" smtClean="0">
              <a:solidFill>
                <a:schemeClr val="tx1"/>
              </a:solidFill>
            </a:endParaRPr>
          </a:p>
        </p:txBody>
      </p:sp>
    </p:spTree>
    <p:extLst>
      <p:ext uri="{BB962C8B-B14F-4D97-AF65-F5344CB8AC3E}">
        <p14:creationId xmlns:p14="http://schemas.microsoft.com/office/powerpoint/2010/main" xmlns="" val="353118345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Title 1"/>
          <p:cNvSpPr>
            <a:spLocks noGrp="1"/>
          </p:cNvSpPr>
          <p:nvPr>
            <p:ph type="ctrTitle"/>
          </p:nvPr>
        </p:nvSpPr>
        <p:spPr>
          <a:xfrm>
            <a:off x="685800" y="476250"/>
            <a:ext cx="7772400" cy="865188"/>
          </a:xfrm>
        </p:spPr>
        <p:txBody>
          <a:bodyPr/>
          <a:lstStyle/>
          <a:p>
            <a:pPr indent="0" algn="ctr" rtl="1" eaLnBrk="1" fontAlgn="auto" hangingPunct="1">
              <a:spcAft>
                <a:spcPts val="0"/>
              </a:spcAft>
              <a:defRPr/>
            </a:pPr>
            <a:r>
              <a:rPr lang="fa-IR" sz="2800" b="1" dirty="0" smtClean="0">
                <a:solidFill>
                  <a:schemeClr val="tx2">
                    <a:tint val="100000"/>
                    <a:shade val="90000"/>
                    <a:satMod val="250000"/>
                    <a:alpha val="100000"/>
                  </a:schemeClr>
                </a:solidFill>
              </a:rPr>
              <a:t>       امتیارات استفاده از روشهای ترکیبی (ادامه)</a:t>
            </a:r>
            <a:endParaRPr lang="en-US" sz="2800" dirty="0" smtClean="0">
              <a:solidFill>
                <a:schemeClr val="tx2">
                  <a:tint val="100000"/>
                  <a:shade val="90000"/>
                  <a:satMod val="250000"/>
                  <a:alpha val="100000"/>
                </a:schemeClr>
              </a:solidFill>
            </a:endParaRPr>
          </a:p>
        </p:txBody>
      </p:sp>
      <p:sp>
        <p:nvSpPr>
          <p:cNvPr id="23555" name="Subtitle 2"/>
          <p:cNvSpPr>
            <a:spLocks noGrp="1"/>
          </p:cNvSpPr>
          <p:nvPr>
            <p:ph type="subTitle" idx="1"/>
          </p:nvPr>
        </p:nvSpPr>
        <p:spPr>
          <a:xfrm>
            <a:off x="1066800" y="1341438"/>
            <a:ext cx="7010400" cy="4144962"/>
          </a:xfrm>
        </p:spPr>
        <p:txBody>
          <a:bodyPr/>
          <a:lstStyle/>
          <a:p>
            <a:pPr algn="r" rtl="1" eaLnBrk="1" hangingPunct="1">
              <a:spcBef>
                <a:spcPct val="0"/>
              </a:spcBef>
            </a:pPr>
            <a:r>
              <a:rPr lang="fa-IR" sz="2400" dirty="0" smtClean="0">
                <a:solidFill>
                  <a:schemeClr val="tx1"/>
                </a:solidFill>
                <a:cs typeface="+mj-cs"/>
              </a:rPr>
              <a:t>نکات قوت یک رویکرد جبران کننده نقاط ضعف رویکرد دیگر است.</a:t>
            </a:r>
          </a:p>
          <a:p>
            <a:pPr algn="r" rtl="1" eaLnBrk="1" hangingPunct="1">
              <a:spcBef>
                <a:spcPct val="0"/>
              </a:spcBef>
            </a:pPr>
            <a:r>
              <a:rPr lang="fa-IR" sz="2400" dirty="0" smtClean="0">
                <a:solidFill>
                  <a:schemeClr val="tx1"/>
                </a:solidFill>
                <a:cs typeface="+mj-cs"/>
              </a:rPr>
              <a:t>- استفاده از تمام ابزارهای موجود برای جمع آوری اطلاعات، لذا در مقایسه با هر یک از دو روش دیگربه تنهایی، شواهد بیشتری برای بررسی مساله پژوهشی فراهم می آورد.</a:t>
            </a:r>
            <a:endParaRPr lang="en-US" sz="2400" dirty="0" smtClean="0">
              <a:solidFill>
                <a:schemeClr val="tx1"/>
              </a:solidFill>
              <a:cs typeface="+mj-cs"/>
            </a:endParaRPr>
          </a:p>
          <a:p>
            <a:pPr algn="r" rtl="1" eaLnBrk="1" hangingPunct="1">
              <a:spcBef>
                <a:spcPct val="0"/>
              </a:spcBef>
            </a:pPr>
            <a:r>
              <a:rPr lang="fa-IR" sz="2400" dirty="0" smtClean="0">
                <a:solidFill>
                  <a:schemeClr val="tx1"/>
                </a:solidFill>
                <a:cs typeface="+mj-cs"/>
              </a:rPr>
              <a:t>- به سوا ل هایی که با رویکرد های کمی و یا کیفی به تنهایی قابل </a:t>
            </a:r>
            <a:r>
              <a:rPr lang="fa-IR" sz="2400" dirty="0" smtClean="0">
                <a:solidFill>
                  <a:schemeClr val="tx1"/>
                </a:solidFill>
                <a:cs typeface="+mj-cs"/>
              </a:rPr>
              <a:t>پاسخ نیستند</a:t>
            </a:r>
            <a:r>
              <a:rPr lang="fa-IR" sz="2400" dirty="0" smtClean="0">
                <a:solidFill>
                  <a:schemeClr val="tx1"/>
                </a:solidFill>
                <a:cs typeface="+mj-cs"/>
              </a:rPr>
              <a:t>، پاسخ داده می شود. مانند:</a:t>
            </a:r>
            <a:endParaRPr lang="en-US" sz="2400" dirty="0" smtClean="0">
              <a:solidFill>
                <a:schemeClr val="tx1"/>
              </a:solidFill>
              <a:cs typeface="+mj-cs"/>
            </a:endParaRPr>
          </a:p>
          <a:p>
            <a:pPr algn="r" eaLnBrk="1" hangingPunct="1">
              <a:spcBef>
                <a:spcPct val="0"/>
              </a:spcBef>
            </a:pPr>
            <a:r>
              <a:rPr lang="fa-IR" sz="2400" dirty="0" smtClean="0">
                <a:solidFill>
                  <a:schemeClr val="tx1"/>
                </a:solidFill>
                <a:cs typeface="+mj-cs"/>
              </a:rPr>
              <a:t>"مصاحبه های کیفی نتایج یک مطالعه کمی را چگونه توصیف می کنند"، </a:t>
            </a:r>
          </a:p>
          <a:p>
            <a:pPr algn="r" eaLnBrk="1" hangingPunct="1">
              <a:spcBef>
                <a:spcPct val="0"/>
              </a:spcBef>
            </a:pPr>
            <a:r>
              <a:rPr lang="fa-IR" sz="2400" dirty="0" smtClean="0">
                <a:solidFill>
                  <a:schemeClr val="tx1"/>
                </a:solidFill>
                <a:cs typeface="+mj-cs"/>
              </a:rPr>
              <a:t>" دیدگاههای شرکت کنندگان حاصل از مصاحبه وحاصل از ابزارهای استاندارد باهم مشابهند یا متفاوت"؟</a:t>
            </a:r>
            <a:endParaRPr lang="en-US" sz="2400" dirty="0" smtClean="0">
              <a:solidFill>
                <a:schemeClr val="tx1"/>
              </a:solidFill>
              <a:cs typeface="+mj-cs"/>
            </a:endParaRPr>
          </a:p>
        </p:txBody>
      </p:sp>
    </p:spTree>
    <p:extLst>
      <p:ext uri="{BB962C8B-B14F-4D97-AF65-F5344CB8AC3E}">
        <p14:creationId xmlns:p14="http://schemas.microsoft.com/office/powerpoint/2010/main" xmlns="" val="399405739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Title 1"/>
          <p:cNvSpPr>
            <a:spLocks noGrp="1"/>
          </p:cNvSpPr>
          <p:nvPr>
            <p:ph type="ctrTitle"/>
          </p:nvPr>
        </p:nvSpPr>
        <p:spPr>
          <a:xfrm>
            <a:off x="685800" y="549275"/>
            <a:ext cx="7772400" cy="863600"/>
          </a:xfrm>
        </p:spPr>
        <p:txBody>
          <a:bodyPr/>
          <a:lstStyle/>
          <a:p>
            <a:pPr indent="0" algn="ctr" eaLnBrk="1" fontAlgn="auto" hangingPunct="1">
              <a:spcAft>
                <a:spcPts val="0"/>
              </a:spcAft>
              <a:defRPr/>
            </a:pPr>
            <a:r>
              <a:rPr lang="fa-IR" sz="2400" b="1" dirty="0" smtClean="0">
                <a:solidFill>
                  <a:schemeClr val="tx2">
                    <a:tint val="100000"/>
                    <a:shade val="90000"/>
                    <a:satMod val="250000"/>
                    <a:alpha val="100000"/>
                  </a:schemeClr>
                </a:solidFill>
              </a:rPr>
              <a:t>امتیارات استفاده از روشهای ترکیبی</a:t>
            </a:r>
            <a:endParaRPr lang="en-US" sz="2400" dirty="0" smtClean="0">
              <a:solidFill>
                <a:schemeClr val="tx2">
                  <a:tint val="100000"/>
                  <a:shade val="90000"/>
                  <a:satMod val="250000"/>
                  <a:alpha val="100000"/>
                </a:schemeClr>
              </a:solidFill>
            </a:endParaRPr>
          </a:p>
        </p:txBody>
      </p:sp>
      <p:sp>
        <p:nvSpPr>
          <p:cNvPr id="24579" name="Subtitle 2"/>
          <p:cNvSpPr>
            <a:spLocks noGrp="1"/>
          </p:cNvSpPr>
          <p:nvPr>
            <p:ph type="subTitle" idx="1"/>
          </p:nvPr>
        </p:nvSpPr>
        <p:spPr>
          <a:xfrm>
            <a:off x="1476375" y="1412875"/>
            <a:ext cx="6119813" cy="4225925"/>
          </a:xfrm>
        </p:spPr>
        <p:txBody>
          <a:bodyPr/>
          <a:lstStyle/>
          <a:p>
            <a:pPr algn="r" rtl="1" eaLnBrk="1" hangingPunct="1">
              <a:spcBef>
                <a:spcPct val="0"/>
              </a:spcBef>
            </a:pPr>
            <a:r>
              <a:rPr lang="fa-IR" sz="2400" dirty="0" smtClean="0">
                <a:solidFill>
                  <a:schemeClr val="tx1"/>
                </a:solidFill>
              </a:rPr>
              <a:t>-  بین پژوهش های کمی و کیفی که گاه رقیب هم هستند یک پل ایحاد می کند.</a:t>
            </a:r>
          </a:p>
          <a:p>
            <a:pPr algn="r" rtl="1" eaLnBrk="1" hangingPunct="1">
              <a:spcBef>
                <a:spcPct val="0"/>
              </a:spcBef>
            </a:pPr>
            <a:r>
              <a:rPr lang="fa-IR" sz="2400" dirty="0" smtClean="0">
                <a:solidFill>
                  <a:schemeClr val="tx1"/>
                </a:solidFill>
              </a:rPr>
              <a:t>- استفاده از جهان بینی ها و پارادایم های چند گانه (باورداشت ها و عقاید ) را ترغیب می کند.همچنین ما را به اندیشیدن در مورد پارادایمی که هم پژوهش کمی و هم کیفی را در برگیرد نظیر، عمل گرایی </a:t>
            </a:r>
            <a:r>
              <a:rPr lang="en-US" sz="2400" dirty="0" smtClean="0">
                <a:solidFill>
                  <a:schemeClr val="tx1"/>
                </a:solidFill>
              </a:rPr>
              <a:t>(Pragmatism)</a:t>
            </a:r>
            <a:r>
              <a:rPr lang="fa-IR" sz="2400" dirty="0" smtClean="0">
                <a:solidFill>
                  <a:schemeClr val="tx1"/>
                </a:solidFill>
              </a:rPr>
              <a:t> ترغیب می کند.</a:t>
            </a:r>
            <a:endParaRPr lang="en-US" sz="2400" dirty="0" smtClean="0">
              <a:solidFill>
                <a:schemeClr val="tx1"/>
              </a:solidFill>
            </a:endParaRPr>
          </a:p>
          <a:p>
            <a:pPr algn="r" rtl="1" eaLnBrk="1" hangingPunct="1">
              <a:spcBef>
                <a:spcPct val="0"/>
              </a:spcBef>
            </a:pPr>
            <a:r>
              <a:rPr lang="fa-IR" sz="2400" dirty="0" smtClean="0">
                <a:solidFill>
                  <a:schemeClr val="tx1"/>
                </a:solidFill>
              </a:rPr>
              <a:t>-  پژوهشگر را آزاد می گذارد تا برای بررسی مساله پژوهش از تمام </a:t>
            </a:r>
            <a:r>
              <a:rPr lang="fa-IR" sz="2400" dirty="0" smtClean="0">
                <a:solidFill>
                  <a:schemeClr val="tx1"/>
                </a:solidFill>
              </a:rPr>
              <a:t>روشهای </a:t>
            </a:r>
            <a:r>
              <a:rPr lang="fa-IR" sz="2400" dirty="0" smtClean="0">
                <a:solidFill>
                  <a:schemeClr val="tx1"/>
                </a:solidFill>
              </a:rPr>
              <a:t>ممکن استفاده کند.</a:t>
            </a:r>
            <a:endParaRPr lang="en-US" sz="2400" dirty="0" smtClean="0">
              <a:solidFill>
                <a:schemeClr val="tx1"/>
              </a:solidFill>
            </a:endParaRPr>
          </a:p>
          <a:p>
            <a:pPr algn="r" rtl="1" eaLnBrk="1" hangingPunct="1">
              <a:spcBef>
                <a:spcPct val="0"/>
              </a:spcBef>
            </a:pPr>
            <a:r>
              <a:rPr lang="fa-IR" sz="2400" dirty="0" smtClean="0">
                <a:solidFill>
                  <a:schemeClr val="tx1"/>
                </a:solidFill>
              </a:rPr>
              <a:t>-  تفکر قیاسی و استقرایی را با هم تلفیق می کند.</a:t>
            </a:r>
            <a:endParaRPr lang="en-US" sz="2400" dirty="0" smtClean="0">
              <a:solidFill>
                <a:schemeClr val="tx1"/>
              </a:solidFill>
            </a:endParaRPr>
          </a:p>
        </p:txBody>
      </p:sp>
    </p:spTree>
    <p:extLst>
      <p:ext uri="{BB962C8B-B14F-4D97-AF65-F5344CB8AC3E}">
        <p14:creationId xmlns:p14="http://schemas.microsoft.com/office/powerpoint/2010/main" xmlns="" val="218292892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ctrTitle"/>
          </p:nvPr>
        </p:nvSpPr>
        <p:spPr>
          <a:xfrm>
            <a:off x="685800" y="692150"/>
            <a:ext cx="7772400" cy="865188"/>
          </a:xfrm>
        </p:spPr>
        <p:txBody>
          <a:bodyPr/>
          <a:lstStyle/>
          <a:p>
            <a:pPr indent="0" algn="ctr" eaLnBrk="1" fontAlgn="auto" hangingPunct="1">
              <a:spcAft>
                <a:spcPts val="0"/>
              </a:spcAft>
              <a:defRPr/>
            </a:pPr>
            <a:r>
              <a:rPr lang="fa-IR" sz="2400" b="1" dirty="0" smtClean="0">
                <a:solidFill>
                  <a:schemeClr val="tx2">
                    <a:tint val="100000"/>
                    <a:shade val="90000"/>
                    <a:satMod val="250000"/>
                    <a:alpha val="100000"/>
                  </a:schemeClr>
                </a:solidFill>
              </a:rPr>
              <a:t>پژوهشگر روش های ترکیبی:</a:t>
            </a:r>
            <a:endParaRPr lang="en-US" sz="2400" b="1"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1600200" y="1752600"/>
            <a:ext cx="6553200" cy="3455988"/>
          </a:xfrm>
        </p:spPr>
        <p:txBody>
          <a:bodyPr rtlCol="0">
            <a:normAutofit fontScale="25000" lnSpcReduction="20000"/>
          </a:bodyPr>
          <a:lstStyle/>
          <a:p>
            <a:pPr algn="r" rtl="1" eaLnBrk="1" fontAlgn="auto" hangingPunct="1">
              <a:spcAft>
                <a:spcPts val="0"/>
              </a:spcAft>
              <a:defRPr/>
            </a:pPr>
            <a:r>
              <a:rPr lang="fa-IR" sz="3400" b="1" dirty="0" smtClean="0">
                <a:solidFill>
                  <a:schemeClr val="tx1"/>
                </a:solidFill>
                <a:cs typeface="+mj-cs"/>
              </a:rPr>
              <a:t>-   </a:t>
            </a:r>
            <a:r>
              <a:rPr lang="fa-IR" sz="9600" b="1" dirty="0" smtClean="0">
                <a:solidFill>
                  <a:schemeClr val="tx1"/>
                </a:solidFill>
                <a:cs typeface="+mj-cs"/>
              </a:rPr>
              <a:t>بر اساس سوالهای پژوهش، داده های کمی و کیفی را به صورتی متقاعد کننده و با دقت تمام جمع آوری و تحلیل می کند.</a:t>
            </a:r>
          </a:p>
          <a:p>
            <a:pPr algn="r" rtl="1" eaLnBrk="1" fontAlgn="auto" hangingPunct="1">
              <a:spcAft>
                <a:spcPts val="0"/>
              </a:spcAft>
              <a:buFont typeface="Arial" pitchFamily="34" charset="0"/>
              <a:buChar char="•"/>
              <a:defRPr/>
            </a:pPr>
            <a:endParaRPr lang="fa-IR" sz="9600" b="1" dirty="0" smtClean="0">
              <a:solidFill>
                <a:schemeClr val="tx1"/>
              </a:solidFill>
              <a:cs typeface="+mj-cs"/>
            </a:endParaRPr>
          </a:p>
          <a:p>
            <a:pPr algn="r" rtl="1" eaLnBrk="1" fontAlgn="auto" hangingPunct="1">
              <a:spcAft>
                <a:spcPts val="0"/>
              </a:spcAft>
              <a:defRPr/>
            </a:pPr>
            <a:r>
              <a:rPr lang="fa-IR" sz="9600" b="1" dirty="0" smtClean="0">
                <a:solidFill>
                  <a:schemeClr val="tx1"/>
                </a:solidFill>
                <a:cs typeface="+mj-cs"/>
              </a:rPr>
              <a:t>-  به صورت همزمان دو نوع داده را از طریق  تلفیق (یا درهم ادغام کردن)،  به صورت متوالی از طریق ساخت یکی روی دیگری و یا از طریق قرار دادن یکی در درون دیگری با هم ترکیب (تلفیق، مرتبط) می کند.</a:t>
            </a:r>
          </a:p>
          <a:p>
            <a:pPr algn="r" rtl="1" eaLnBrk="1" fontAlgn="auto" hangingPunct="1">
              <a:spcAft>
                <a:spcPts val="0"/>
              </a:spcAft>
              <a:buFont typeface="Arial" pitchFamily="34" charset="0"/>
              <a:buChar char="•"/>
              <a:defRPr/>
            </a:pPr>
            <a:endParaRPr lang="fa-IR" sz="9600" b="1" dirty="0" smtClean="0">
              <a:solidFill>
                <a:schemeClr val="tx1"/>
              </a:solidFill>
              <a:cs typeface="+mj-cs"/>
            </a:endParaRPr>
          </a:p>
          <a:p>
            <a:pPr algn="r" rtl="1" eaLnBrk="1" fontAlgn="auto" hangingPunct="1">
              <a:spcAft>
                <a:spcPts val="0"/>
              </a:spcAft>
              <a:defRPr/>
            </a:pPr>
            <a:r>
              <a:rPr lang="fa-IR" sz="9600" b="1" dirty="0" smtClean="0">
                <a:solidFill>
                  <a:schemeClr val="tx1"/>
                </a:solidFill>
                <a:cs typeface="+mj-cs"/>
              </a:rPr>
              <a:t>-  به یکی یا هر دو شکل داده کمی و کیفی (براساس تاکید های پژوهشگر) اولویت می دهد</a:t>
            </a:r>
          </a:p>
          <a:p>
            <a:pPr algn="r" rtl="1" eaLnBrk="1" fontAlgn="auto" hangingPunct="1">
              <a:spcAft>
                <a:spcPts val="0"/>
              </a:spcAft>
              <a:buFont typeface="Arial" pitchFamily="34" charset="0"/>
              <a:buChar char="•"/>
              <a:defRPr/>
            </a:pPr>
            <a:endParaRPr lang="en-US" sz="9600" dirty="0" smtClean="0">
              <a:solidFill>
                <a:schemeClr val="tx1"/>
              </a:solidFill>
              <a:cs typeface="+mj-cs"/>
            </a:endParaRPr>
          </a:p>
          <a:p>
            <a:pPr algn="r" rtl="1" eaLnBrk="1" fontAlgn="auto" hangingPunct="1">
              <a:spcAft>
                <a:spcPts val="0"/>
              </a:spcAft>
              <a:buFont typeface="Arial" pitchFamily="34" charset="0"/>
              <a:buChar char="•"/>
              <a:defRPr/>
            </a:pPr>
            <a:endParaRPr lang="fa-IR" sz="9600" b="1" dirty="0" smtClean="0">
              <a:solidFill>
                <a:schemeClr val="tx1"/>
              </a:solidFill>
              <a:cs typeface="+mj-cs"/>
            </a:endParaRPr>
          </a:p>
          <a:p>
            <a:pPr algn="r" rtl="1" eaLnBrk="1" fontAlgn="auto" hangingPunct="1">
              <a:spcAft>
                <a:spcPts val="0"/>
              </a:spcAft>
              <a:buFont typeface="Arial" pitchFamily="34" charset="0"/>
              <a:buChar char="•"/>
              <a:defRPr/>
            </a:pPr>
            <a:endParaRPr lang="fa-IR" sz="9600" b="1" dirty="0" smtClean="0">
              <a:solidFill>
                <a:schemeClr val="tx1"/>
              </a:solidFill>
              <a:cs typeface="+mj-cs"/>
            </a:endParaRPr>
          </a:p>
          <a:p>
            <a:pPr algn="r" rtl="1" eaLnBrk="1" fontAlgn="auto" hangingPunct="1">
              <a:spcAft>
                <a:spcPts val="0"/>
              </a:spcAft>
              <a:buFont typeface="Arial" pitchFamily="34" charset="0"/>
              <a:buChar char="•"/>
              <a:defRPr/>
            </a:pPr>
            <a:endParaRPr lang="en-US" sz="9600" dirty="0" smtClean="0">
              <a:solidFill>
                <a:schemeClr val="tx1"/>
              </a:solidFill>
              <a:cs typeface="+mj-cs"/>
            </a:endParaRPr>
          </a:p>
          <a:p>
            <a:pPr rtl="1" eaLnBrk="1" fontAlgn="auto" hangingPunct="1">
              <a:spcAft>
                <a:spcPts val="0"/>
              </a:spcAft>
              <a:buFont typeface="Wingdings 2"/>
              <a:buNone/>
              <a:defRPr/>
            </a:pPr>
            <a:r>
              <a:rPr lang="fa-IR" sz="2600" b="1" dirty="0" smtClean="0"/>
              <a:t>.</a:t>
            </a:r>
            <a:endParaRPr lang="en-US" sz="2600" dirty="0" smtClean="0"/>
          </a:p>
        </p:txBody>
      </p:sp>
    </p:spTree>
    <p:extLst>
      <p:ext uri="{BB962C8B-B14F-4D97-AF65-F5344CB8AC3E}">
        <p14:creationId xmlns:p14="http://schemas.microsoft.com/office/powerpoint/2010/main" xmlns="" val="118925187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ctrTitle"/>
          </p:nvPr>
        </p:nvSpPr>
        <p:spPr>
          <a:xfrm>
            <a:off x="685800" y="476250"/>
            <a:ext cx="7772400" cy="865188"/>
          </a:xfrm>
        </p:spPr>
        <p:txBody>
          <a:bodyPr/>
          <a:lstStyle/>
          <a:p>
            <a:pPr indent="0" algn="ctr" eaLnBrk="1" fontAlgn="auto" hangingPunct="1">
              <a:spcAft>
                <a:spcPts val="0"/>
              </a:spcAft>
              <a:defRPr/>
            </a:pPr>
            <a:r>
              <a:rPr lang="fa-IR" sz="2800" b="1" dirty="0" smtClean="0">
                <a:solidFill>
                  <a:schemeClr val="tx2">
                    <a:tint val="100000"/>
                    <a:shade val="90000"/>
                    <a:satMod val="250000"/>
                    <a:alpha val="100000"/>
                  </a:schemeClr>
                </a:solidFill>
              </a:rPr>
              <a:t>چند نمونه از روشهای ترکیبی</a:t>
            </a:r>
            <a:endParaRPr lang="en-US" sz="2800" dirty="0" smtClean="0">
              <a:solidFill>
                <a:schemeClr val="tx2">
                  <a:tint val="100000"/>
                  <a:shade val="90000"/>
                  <a:satMod val="250000"/>
                  <a:alpha val="100000"/>
                </a:schemeClr>
              </a:solidFill>
            </a:endParaRPr>
          </a:p>
        </p:txBody>
      </p:sp>
      <p:sp>
        <p:nvSpPr>
          <p:cNvPr id="3" name="Subtitle 2"/>
          <p:cNvSpPr>
            <a:spLocks noGrp="1"/>
          </p:cNvSpPr>
          <p:nvPr>
            <p:ph type="subTitle" idx="1"/>
          </p:nvPr>
        </p:nvSpPr>
        <p:spPr>
          <a:xfrm>
            <a:off x="609600" y="1600200"/>
            <a:ext cx="7369175" cy="4343400"/>
          </a:xfrm>
        </p:spPr>
        <p:txBody>
          <a:bodyPr rtlCol="0">
            <a:noAutofit/>
          </a:bodyPr>
          <a:lstStyle/>
          <a:p>
            <a:pPr algn="r" rtl="1" eaLnBrk="1" fontAlgn="auto" hangingPunct="1">
              <a:spcAft>
                <a:spcPts val="0"/>
              </a:spcAft>
              <a:defRPr/>
            </a:pPr>
            <a:r>
              <a:rPr lang="fa-IR" sz="2400" dirty="0" smtClean="0">
                <a:solidFill>
                  <a:schemeClr val="tx1"/>
                </a:solidFill>
                <a:cs typeface="+mj-cs"/>
              </a:rPr>
              <a:t>-  داده های کمی با ابزارهای کمی و داده های کیفی از گزارش های کیفی گروههای کانونی جمع آوری می شود تا مشخص گردد که دو نوع داده از دید گا ههای مختلف به نتایح یکسان می رسند یا نه.</a:t>
            </a:r>
            <a:endParaRPr lang="en-US" sz="2400" dirty="0" smtClean="0">
              <a:solidFill>
                <a:schemeClr val="tx1"/>
              </a:solidFill>
              <a:cs typeface="+mj-cs"/>
            </a:endParaRPr>
          </a:p>
          <a:p>
            <a:pPr algn="r" rtl="1" eaLnBrk="1" fontAlgn="auto" hangingPunct="1">
              <a:spcAft>
                <a:spcPts val="0"/>
              </a:spcAft>
              <a:defRPr/>
            </a:pPr>
            <a:r>
              <a:rPr lang="fa-IR" sz="2400" dirty="0" smtClean="0">
                <a:solidFill>
                  <a:schemeClr val="tx1"/>
                </a:solidFill>
                <a:cs typeface="+mj-cs"/>
              </a:rPr>
              <a:t>-  با استفاده از رویکردهای آزمایشی کمی، داده ها جمع آوری و سپس با چند فرد شرکت کننده در آزمایش برای تبیین نمره های آنان در مطالعه آزمایشی مصاحبه می شود. </a:t>
            </a:r>
            <a:endParaRPr lang="en-US" sz="2400" dirty="0" smtClean="0">
              <a:solidFill>
                <a:schemeClr val="tx1"/>
              </a:solidFill>
              <a:cs typeface="+mj-cs"/>
            </a:endParaRPr>
          </a:p>
          <a:p>
            <a:pPr algn="r">
              <a:defRPr/>
            </a:pPr>
            <a:r>
              <a:rPr lang="fa-IR" sz="2400" dirty="0" smtClean="0">
                <a:solidFill>
                  <a:schemeClr val="tx1"/>
                </a:solidFill>
                <a:cs typeface="+mj-cs"/>
              </a:rPr>
              <a:t>- برای </a:t>
            </a:r>
            <a:r>
              <a:rPr lang="fa-IR" sz="2400" dirty="0">
                <a:solidFill>
                  <a:schemeClr val="tx1"/>
                </a:solidFill>
                <a:cs typeface="+mj-cs"/>
              </a:rPr>
              <a:t>کشف چگونگی توصیف افراد از یک موضوع، با انجام مصاحبه، تحلیل اطلاعات و استفاده از یافته ها ابزاری برای مطالعه پیمایشی تهیه می </a:t>
            </a:r>
            <a:r>
              <a:rPr lang="fa-IR" sz="2400" dirty="0" smtClean="0">
                <a:solidFill>
                  <a:schemeClr val="tx1"/>
                </a:solidFill>
                <a:cs typeface="+mj-cs"/>
              </a:rPr>
              <a:t>شود، با </a:t>
            </a:r>
            <a:r>
              <a:rPr lang="fa-IR" sz="2400" dirty="0">
                <a:solidFill>
                  <a:schemeClr val="tx1"/>
                </a:solidFill>
                <a:cs typeface="+mj-cs"/>
              </a:rPr>
              <a:t>این ابزاراطلاعات </a:t>
            </a:r>
            <a:r>
              <a:rPr lang="fa-IR" sz="2400" dirty="0" smtClean="0">
                <a:solidFill>
                  <a:schemeClr val="tx1"/>
                </a:solidFill>
                <a:cs typeface="+mj-cs"/>
              </a:rPr>
              <a:t>ازیک </a:t>
            </a:r>
            <a:r>
              <a:rPr lang="fa-IR" sz="2400" dirty="0">
                <a:solidFill>
                  <a:schemeClr val="tx1"/>
                </a:solidFill>
                <a:cs typeface="+mj-cs"/>
              </a:rPr>
              <a:t>نمونه </a:t>
            </a:r>
            <a:r>
              <a:rPr lang="fa-IR" sz="2400" dirty="0" smtClean="0">
                <a:solidFill>
                  <a:schemeClr val="tx1"/>
                </a:solidFill>
                <a:cs typeface="+mj-cs"/>
              </a:rPr>
              <a:t>معرف  </a:t>
            </a:r>
            <a:r>
              <a:rPr lang="fa-IR" sz="2400" dirty="0">
                <a:solidFill>
                  <a:schemeClr val="tx1"/>
                </a:solidFill>
                <a:cs typeface="+mj-cs"/>
              </a:rPr>
              <a:t>جمع آوری می </a:t>
            </a:r>
            <a:r>
              <a:rPr lang="fa-IR" sz="2400" dirty="0" smtClean="0">
                <a:solidFill>
                  <a:schemeClr val="tx1"/>
                </a:solidFill>
                <a:cs typeface="+mj-cs"/>
              </a:rPr>
              <a:t>شود </a:t>
            </a:r>
            <a:r>
              <a:rPr lang="fa-IR" sz="2400" dirty="0">
                <a:solidFill>
                  <a:schemeClr val="tx1"/>
                </a:solidFill>
                <a:cs typeface="+mj-cs"/>
              </a:rPr>
              <a:t>تا مشخص گردد که یافته های کیفی قابل تعمیم به جامعه هستند یا نه.</a:t>
            </a:r>
          </a:p>
          <a:p>
            <a:pPr algn="r" eaLnBrk="1" fontAlgn="auto" hangingPunct="1">
              <a:spcAft>
                <a:spcPts val="0"/>
              </a:spcAft>
              <a:buFont typeface="Wingdings 2"/>
              <a:buNone/>
              <a:defRPr/>
            </a:pPr>
            <a:endParaRPr lang="en-US" sz="2400" dirty="0" smtClean="0">
              <a:solidFill>
                <a:schemeClr val="tx1"/>
              </a:solidFill>
              <a:cs typeface="+mj-cs"/>
            </a:endParaRPr>
          </a:p>
        </p:txBody>
      </p:sp>
    </p:spTree>
    <p:extLst>
      <p:ext uri="{BB962C8B-B14F-4D97-AF65-F5344CB8AC3E}">
        <p14:creationId xmlns:p14="http://schemas.microsoft.com/office/powerpoint/2010/main" xmlns="" val="32318281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1676400"/>
            <a:ext cx="6932613" cy="2303462"/>
          </a:xfrm>
        </p:spPr>
        <p:txBody>
          <a:bodyPr rtlCol="0">
            <a:normAutofit fontScale="70000" lnSpcReduction="20000"/>
          </a:bodyPr>
          <a:lstStyle/>
          <a:p>
            <a:pPr algn="r" rtl="1" eaLnBrk="1" fontAlgn="auto" hangingPunct="1">
              <a:spcAft>
                <a:spcPts val="0"/>
              </a:spcAft>
              <a:defRPr/>
            </a:pPr>
            <a:r>
              <a:rPr lang="fa-IR" sz="2400" b="1" dirty="0" smtClean="0">
                <a:solidFill>
                  <a:schemeClr val="tx1"/>
                </a:solidFill>
                <a:cs typeface="+mj-cs"/>
              </a:rPr>
              <a:t>- </a:t>
            </a:r>
            <a:r>
              <a:rPr lang="fa-IR" sz="3600" b="1" dirty="0" smtClean="0">
                <a:solidFill>
                  <a:schemeClr val="tx1"/>
                </a:solidFill>
                <a:cs typeface="+mj-cs"/>
              </a:rPr>
              <a:t>پژوهشگر آزمایشی را انجام می دهد که در آن باشاخص های کمی، تاثیر عمل آزمایشی را روی  بازده می سنجد. قبل از شروع آزمایش با جمع آوری داده های کیفی، به طراحی عمل آزمایشی و همچنبن راهبردهای بهتر برای انتخاب شرکت کنند گان آزمایش کمک می کند. </a:t>
            </a:r>
            <a:endParaRPr lang="en-US" sz="3600" dirty="0" smtClean="0">
              <a:solidFill>
                <a:schemeClr val="tx1"/>
              </a:solidFill>
              <a:cs typeface="+mj-cs"/>
            </a:endParaRPr>
          </a:p>
          <a:p>
            <a:pPr rtl="1" eaLnBrk="1" fontAlgn="auto" hangingPunct="1">
              <a:spcAft>
                <a:spcPts val="0"/>
              </a:spcAft>
              <a:buFont typeface="Arial" pitchFamily="34" charset="0"/>
              <a:buChar char="•"/>
              <a:defRPr/>
            </a:pPr>
            <a:endParaRPr lang="fa-IR" sz="2800" b="1" dirty="0" smtClean="0">
              <a:cs typeface="+mj-cs"/>
            </a:endParaRPr>
          </a:p>
          <a:p>
            <a:pPr rtl="1" eaLnBrk="1" fontAlgn="auto" hangingPunct="1">
              <a:spcAft>
                <a:spcPts val="0"/>
              </a:spcAft>
              <a:buFont typeface="Wingdings 2"/>
              <a:buNone/>
              <a:defRPr/>
            </a:pPr>
            <a:r>
              <a:rPr lang="fa-IR" sz="2800" b="1" dirty="0" smtClean="0"/>
              <a:t> </a:t>
            </a:r>
            <a:endParaRPr lang="en-US" sz="2800" dirty="0" smtClean="0"/>
          </a:p>
          <a:p>
            <a:pPr rtl="1" eaLnBrk="1" fontAlgn="auto" hangingPunct="1">
              <a:spcAft>
                <a:spcPts val="0"/>
              </a:spcAft>
              <a:buFont typeface="Arial" pitchFamily="34" charset="0"/>
              <a:buChar char="•"/>
              <a:defRPr/>
            </a:pPr>
            <a:endParaRPr lang="en-US" sz="2800" dirty="0" smtClean="0">
              <a:cs typeface="+mj-cs"/>
            </a:endParaRPr>
          </a:p>
          <a:p>
            <a:pPr eaLnBrk="1" fontAlgn="auto" hangingPunct="1">
              <a:spcAft>
                <a:spcPts val="0"/>
              </a:spcAft>
              <a:buFont typeface="Wingdings 2"/>
              <a:buNone/>
              <a:defRPr/>
            </a:pPr>
            <a:endParaRPr lang="en-US" dirty="0" smtClean="0"/>
          </a:p>
        </p:txBody>
      </p:sp>
    </p:spTree>
    <p:extLst>
      <p:ext uri="{BB962C8B-B14F-4D97-AF65-F5344CB8AC3E}">
        <p14:creationId xmlns:p14="http://schemas.microsoft.com/office/powerpoint/2010/main" xmlns="" val="41177963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143000"/>
            <a:ext cx="6858000" cy="4495800"/>
          </a:xfrm>
        </p:spPr>
        <p:txBody>
          <a:bodyPr>
            <a:normAutofit fontScale="92500" lnSpcReduction="10000"/>
          </a:bodyPr>
          <a:lstStyle/>
          <a:p>
            <a:pPr algn="r" rtl="1">
              <a:defRPr/>
            </a:pPr>
            <a:r>
              <a:rPr lang="fa-IR" b="1" dirty="0" smtClean="0">
                <a:solidFill>
                  <a:schemeClr val="tx1"/>
                </a:solidFill>
              </a:rPr>
              <a:t>- </a:t>
            </a:r>
            <a:r>
              <a:rPr lang="fa-IR" sz="2400" b="1" dirty="0" smtClean="0">
                <a:solidFill>
                  <a:srgbClr val="0070C0"/>
                </a:solidFill>
                <a:cs typeface="+mj-cs"/>
              </a:rPr>
              <a:t>پژوهشگری </a:t>
            </a:r>
            <a:r>
              <a:rPr lang="fa-IR" sz="2400" b="1" dirty="0">
                <a:solidFill>
                  <a:srgbClr val="0070C0"/>
                </a:solidFill>
                <a:cs typeface="+mj-cs"/>
              </a:rPr>
              <a:t>قصد دارد یک برنامه اجراء شده در جامعه را ارزشیابی کند. </a:t>
            </a:r>
          </a:p>
          <a:p>
            <a:pPr algn="r" rtl="1">
              <a:defRPr/>
            </a:pPr>
            <a:r>
              <a:rPr lang="fa-IR" sz="2400" b="1" dirty="0">
                <a:solidFill>
                  <a:schemeClr val="tx1"/>
                </a:solidFill>
                <a:cs typeface="+mj-cs"/>
              </a:rPr>
              <a:t>1) اولین گام در نیاز سنجی، جمع آ وری داده های کیفی برای پیدا کردن </a:t>
            </a:r>
            <a:r>
              <a:rPr lang="fa-IR" sz="2400" b="1" dirty="0" smtClean="0">
                <a:solidFill>
                  <a:schemeClr val="tx1"/>
                </a:solidFill>
                <a:cs typeface="+mj-cs"/>
              </a:rPr>
              <a:t>سئوالهایی </a:t>
            </a:r>
            <a:r>
              <a:rPr lang="fa-IR" sz="2400" b="1" dirty="0">
                <a:solidFill>
                  <a:schemeClr val="tx1"/>
                </a:solidFill>
                <a:cs typeface="+mj-cs"/>
              </a:rPr>
              <a:t>است که باید مورد پرسش قرار گیرد.</a:t>
            </a:r>
          </a:p>
          <a:p>
            <a:pPr algn="r" rtl="1">
              <a:buFont typeface="Arial" pitchFamily="34" charset="0"/>
              <a:buChar char="•"/>
              <a:defRPr/>
            </a:pPr>
            <a:endParaRPr lang="fa-IR" sz="2400" b="1" dirty="0">
              <a:solidFill>
                <a:schemeClr val="tx1"/>
              </a:solidFill>
              <a:cs typeface="+mj-cs"/>
            </a:endParaRPr>
          </a:p>
          <a:p>
            <a:pPr algn="r" rtl="1">
              <a:defRPr/>
            </a:pPr>
            <a:r>
              <a:rPr lang="fa-IR" sz="2400" b="1" dirty="0">
                <a:solidFill>
                  <a:schemeClr val="tx1"/>
                </a:solidFill>
                <a:cs typeface="+mj-cs"/>
              </a:rPr>
              <a:t>2) این مرحله با طراحی ابزار برای اندازه گیری تاثیربرنامه دنبال می شود. سپس با داده های حاصل از این ابزار بازده های </a:t>
            </a:r>
            <a:r>
              <a:rPr lang="fa-IR" sz="2400" b="1" dirty="0" smtClean="0">
                <a:solidFill>
                  <a:schemeClr val="tx1"/>
                </a:solidFill>
                <a:cs typeface="+mj-cs"/>
              </a:rPr>
              <a:t>قبل </a:t>
            </a:r>
            <a:r>
              <a:rPr lang="fa-IR" sz="2400" b="1" dirty="0">
                <a:solidFill>
                  <a:schemeClr val="tx1"/>
                </a:solidFill>
                <a:cs typeface="+mj-cs"/>
              </a:rPr>
              <a:t>و بعد از اجرای برنامه با هم مقایسه می شوند.</a:t>
            </a:r>
          </a:p>
          <a:p>
            <a:pPr algn="r" rtl="1">
              <a:buFont typeface="Arial" pitchFamily="34" charset="0"/>
              <a:buChar char="•"/>
              <a:defRPr/>
            </a:pPr>
            <a:endParaRPr lang="fa-IR" sz="2400" b="1" dirty="0">
              <a:solidFill>
                <a:schemeClr val="tx1"/>
              </a:solidFill>
              <a:cs typeface="+mj-cs"/>
            </a:endParaRPr>
          </a:p>
          <a:p>
            <a:pPr algn="r" rtl="1">
              <a:defRPr/>
            </a:pPr>
            <a:r>
              <a:rPr lang="fa-IR" sz="2400" b="1" dirty="0">
                <a:solidFill>
                  <a:schemeClr val="tx1"/>
                </a:solidFill>
                <a:cs typeface="+mj-cs"/>
              </a:rPr>
              <a:t>3) با توجه به نتایج حاصل از مقایسه، برای تعیین علت موفقیت یا عدم موفقیت برنامه با </a:t>
            </a:r>
            <a:r>
              <a:rPr lang="fa-IR" sz="2400" b="1" dirty="0" smtClean="0">
                <a:solidFill>
                  <a:schemeClr val="tx1"/>
                </a:solidFill>
                <a:cs typeface="+mj-cs"/>
              </a:rPr>
              <a:t>تعدادی </a:t>
            </a:r>
            <a:r>
              <a:rPr lang="fa-IR" sz="2400" b="1" dirty="0">
                <a:solidFill>
                  <a:schemeClr val="tx1"/>
                </a:solidFill>
                <a:cs typeface="+mj-cs"/>
              </a:rPr>
              <a:t>مصاحبه </a:t>
            </a:r>
            <a:r>
              <a:rPr lang="fa-IR" sz="2400" b="1" dirty="0" smtClean="0">
                <a:solidFill>
                  <a:schemeClr val="tx1"/>
                </a:solidFill>
                <a:cs typeface="+mj-cs"/>
              </a:rPr>
              <a:t>انجام می شود.</a:t>
            </a:r>
            <a:endParaRPr lang="fa-IR" sz="2400" b="1" dirty="0">
              <a:solidFill>
                <a:schemeClr val="tx1"/>
              </a:solidFill>
              <a:cs typeface="+mj-cs"/>
            </a:endParaRPr>
          </a:p>
          <a:p>
            <a:pPr algn="r" rtl="1">
              <a:defRPr/>
            </a:pPr>
            <a:r>
              <a:rPr lang="fa-IR" sz="2400" b="1" dirty="0" smtClean="0">
                <a:solidFill>
                  <a:schemeClr val="tx1"/>
                </a:solidFill>
                <a:cs typeface="+mj-cs"/>
              </a:rPr>
              <a:t> </a:t>
            </a:r>
            <a:r>
              <a:rPr lang="fa-IR" sz="2400" b="1" dirty="0">
                <a:solidFill>
                  <a:srgbClr val="0070C0"/>
                </a:solidFill>
                <a:cs typeface="+mj-cs"/>
              </a:rPr>
              <a:t>این نوع مطالعه روش های ترکیبی چندگانه، اغلب در پروژه های بلند مدت ارزشیابی دیده می شود. </a:t>
            </a:r>
            <a:endParaRPr lang="en-US" sz="2400" dirty="0">
              <a:solidFill>
                <a:srgbClr val="0070C0"/>
              </a:solidFill>
              <a:cs typeface="+mj-cs"/>
            </a:endParaRPr>
          </a:p>
          <a:p>
            <a:endParaRPr lang="en-US" dirty="0"/>
          </a:p>
        </p:txBody>
      </p:sp>
    </p:spTree>
    <p:extLst>
      <p:ext uri="{BB962C8B-B14F-4D97-AF65-F5344CB8AC3E}">
        <p14:creationId xmlns:p14="http://schemas.microsoft.com/office/powerpoint/2010/main" xmlns="" val="362840158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1"/>
          <p:cNvSpPr>
            <a:spLocks noChangeArrowheads="1"/>
          </p:cNvSpPr>
          <p:nvPr/>
        </p:nvSpPr>
        <p:spPr bwMode="auto">
          <a:xfrm>
            <a:off x="1692275" y="1398588"/>
            <a:ext cx="5688013" cy="3846512"/>
          </a:xfrm>
          <a:prstGeom prst="rect">
            <a:avLst/>
          </a:prstGeom>
          <a:noFill/>
          <a:ln w="9525">
            <a:noFill/>
            <a:miter lim="800000"/>
            <a:headEnd/>
            <a:tailEnd/>
          </a:ln>
          <a:effectLst/>
        </p:spPr>
        <p:txBody>
          <a:bodyPr anchor="ctr">
            <a:spAutoFit/>
          </a:bodyPr>
          <a:lstStyle/>
          <a:p>
            <a:pPr algn="r" rtl="1" eaLnBrk="0" fontAlgn="auto" hangingPunct="0">
              <a:spcBef>
                <a:spcPts val="0"/>
              </a:spcBef>
              <a:spcAft>
                <a:spcPts val="0"/>
              </a:spcAft>
              <a:tabLst>
                <a:tab pos="5851525" algn="l"/>
              </a:tabLst>
              <a:defRPr/>
            </a:pPr>
            <a:r>
              <a:rPr lang="ar-SA" sz="2800" dirty="0">
                <a:latin typeface="+mn-lt"/>
                <a:ea typeface="Calibri" pitchFamily="34" charset="0"/>
                <a:cs typeface="+mj-cs"/>
              </a:rPr>
              <a:t>طرح های </a:t>
            </a:r>
            <a:r>
              <a:rPr lang="ar-SA" sz="2800" dirty="0" smtClean="0">
                <a:latin typeface="+mn-lt"/>
                <a:ea typeface="Calibri" pitchFamily="34" charset="0"/>
                <a:cs typeface="+mj-cs"/>
              </a:rPr>
              <a:t>روش</a:t>
            </a:r>
            <a:r>
              <a:rPr lang="fa-IR" sz="2800" dirty="0" smtClean="0">
                <a:latin typeface="+mn-lt"/>
                <a:ea typeface="Calibri" pitchFamily="34" charset="0"/>
                <a:cs typeface="+mj-cs"/>
              </a:rPr>
              <a:t>های</a:t>
            </a:r>
            <a:r>
              <a:rPr lang="ar-SA" sz="2800" dirty="0" smtClean="0">
                <a:latin typeface="+mn-lt"/>
                <a:ea typeface="Calibri" pitchFamily="34" charset="0"/>
                <a:cs typeface="+mj-cs"/>
              </a:rPr>
              <a:t> </a:t>
            </a:r>
            <a:r>
              <a:rPr lang="ar-SA" sz="2800" dirty="0">
                <a:latin typeface="+mn-lt"/>
                <a:ea typeface="Calibri" pitchFamily="34" charset="0"/>
                <a:cs typeface="+mj-cs"/>
              </a:rPr>
              <a:t>ترکیبی</a:t>
            </a:r>
            <a:endParaRPr lang="en-US" sz="28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چهار </a:t>
            </a:r>
            <a:r>
              <a:rPr lang="ar-SA" sz="2400" dirty="0" smtClean="0">
                <a:latin typeface="Calibri" pitchFamily="34" charset="0"/>
                <a:ea typeface="Calibri" pitchFamily="34" charset="0"/>
                <a:cs typeface="+mj-cs"/>
              </a:rPr>
              <a:t>طرح‌ </a:t>
            </a:r>
            <a:r>
              <a:rPr lang="ar-SA" sz="2400" dirty="0">
                <a:latin typeface="Calibri" pitchFamily="34" charset="0"/>
                <a:ea typeface="Calibri" pitchFamily="34" charset="0"/>
                <a:cs typeface="+mj-cs"/>
              </a:rPr>
              <a:t>اصلي روشهای ترکیبی عبارتند از:</a:t>
            </a: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 </a:t>
            </a: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طرح همسو سازی یا</a:t>
            </a:r>
            <a:r>
              <a:rPr lang="en-US" sz="2400" dirty="0">
                <a:latin typeface="Calibri" pitchFamily="34" charset="0"/>
                <a:ea typeface="Calibri" pitchFamily="34" charset="0"/>
                <a:cs typeface="+mj-cs"/>
              </a:rPr>
              <a:t>  </a:t>
            </a:r>
            <a:r>
              <a:rPr lang="ar-SA" sz="2400" dirty="0">
                <a:latin typeface="Calibri" pitchFamily="34" charset="0"/>
                <a:ea typeface="Calibri" pitchFamily="34" charset="0"/>
                <a:cs typeface="+mj-cs"/>
              </a:rPr>
              <a:t>(سه وجهي) ،</a:t>
            </a: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 طرح تو در تو (درونه‌اي) ، </a:t>
            </a: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طرح تبييني و </a:t>
            </a: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endParaRPr lang="fa-IR" sz="2400" dirty="0">
              <a:latin typeface="Calibri" pitchFamily="34" charset="0"/>
              <a:ea typeface="Calibri" pitchFamily="34" charset="0"/>
              <a:cs typeface="+mj-cs"/>
            </a:endParaRPr>
          </a:p>
          <a:p>
            <a:pPr algn="r" rtl="1" eaLnBrk="0" fontAlgn="auto" hangingPunct="0">
              <a:spcBef>
                <a:spcPts val="0"/>
              </a:spcBef>
              <a:spcAft>
                <a:spcPts val="0"/>
              </a:spcAft>
              <a:tabLst>
                <a:tab pos="5851525" algn="l"/>
              </a:tabLst>
              <a:defRPr/>
            </a:pPr>
            <a:r>
              <a:rPr lang="ar-SA" sz="2400" dirty="0">
                <a:latin typeface="Calibri" pitchFamily="34" charset="0"/>
                <a:ea typeface="Calibri" pitchFamily="34" charset="0"/>
                <a:cs typeface="+mj-cs"/>
              </a:rPr>
              <a:t>طرح اكتشافي</a:t>
            </a:r>
            <a:r>
              <a:rPr lang="en-US" sz="1200" dirty="0">
                <a:latin typeface="Calibri" pitchFamily="34" charset="0"/>
                <a:ea typeface="Calibri" pitchFamily="34" charset="0"/>
                <a:cs typeface="+mn-cs"/>
              </a:rPr>
              <a:t>.</a:t>
            </a:r>
            <a:r>
              <a:rPr lang="en-US" sz="1000" dirty="0">
                <a:latin typeface="+mn-lt"/>
                <a:cs typeface="+mn-cs"/>
              </a:rPr>
              <a:t> </a:t>
            </a:r>
            <a:endParaRPr lang="en-US" dirty="0">
              <a:latin typeface="+mn-lt"/>
              <a:cs typeface="+mn-cs"/>
            </a:endParaRPr>
          </a:p>
        </p:txBody>
      </p:sp>
    </p:spTree>
    <p:extLst>
      <p:ext uri="{BB962C8B-B14F-4D97-AF65-F5344CB8AC3E}">
        <p14:creationId xmlns:p14="http://schemas.microsoft.com/office/powerpoint/2010/main" xmlns="" val="1244139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87450" y="476250"/>
          <a:ext cx="7056438" cy="5400675"/>
        </p:xfrm>
        <a:graphic>
          <a:graphicData uri="http://schemas.openxmlformats.org/drawingml/2006/table">
            <a:tbl>
              <a:tblPr/>
              <a:tblGrid>
                <a:gridCol w="1845862"/>
                <a:gridCol w="1639409"/>
                <a:gridCol w="1880392"/>
                <a:gridCol w="1690775"/>
              </a:tblGrid>
              <a:tr h="508500">
                <a:tc gridSpan="4">
                  <a:txBody>
                    <a:bodyPr/>
                    <a:lstStyle/>
                    <a:p>
                      <a:pPr algn="r" rtl="1">
                        <a:lnSpc>
                          <a:spcPct val="130000"/>
                        </a:lnSpc>
                        <a:spcAft>
                          <a:spcPts val="1000"/>
                        </a:spcAft>
                      </a:pPr>
                      <a:r>
                        <a:rPr lang="ar-SA" sz="2400" dirty="0">
                          <a:latin typeface="Calibri"/>
                          <a:ea typeface="Calibri"/>
                          <a:cs typeface="+mj-cs"/>
                        </a:rPr>
                        <a:t>   </a:t>
                      </a:r>
                      <a:r>
                        <a:rPr lang="ar-SA" sz="2400" b="1" dirty="0">
                          <a:latin typeface="Calibri"/>
                          <a:ea typeface="Calibri"/>
                          <a:cs typeface="+mj-cs"/>
                        </a:rPr>
                        <a:t>رويكردهاي كيفي، کمّي و ترکيبی</a:t>
                      </a:r>
                      <a:endParaRPr lang="en-US" sz="24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r>
              <a:tr h="399734">
                <a:tc>
                  <a:txBody>
                    <a:bodyPr/>
                    <a:lstStyle/>
                    <a:p>
                      <a:pPr algn="r">
                        <a:lnSpc>
                          <a:spcPct val="130000"/>
                        </a:lnSpc>
                        <a:spcAft>
                          <a:spcPts val="1000"/>
                        </a:spcAft>
                      </a:pPr>
                      <a:r>
                        <a:rPr lang="ar-SA" sz="2000" b="1">
                          <a:latin typeface="Calibri"/>
                          <a:ea typeface="Calibri"/>
                          <a:cs typeface="+mj-cs"/>
                        </a:rPr>
                        <a:t>ترکيبی</a:t>
                      </a:r>
                      <a:endParaRPr lang="en-US" sz="20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Aft>
                          <a:spcPts val="1000"/>
                        </a:spcAft>
                      </a:pPr>
                      <a:r>
                        <a:rPr lang="ar-SA" sz="2000" b="1">
                          <a:latin typeface="Calibri"/>
                          <a:ea typeface="Calibri"/>
                          <a:cs typeface="+mj-cs"/>
                        </a:rPr>
                        <a:t>کمّي</a:t>
                      </a:r>
                      <a:endParaRPr lang="en-US" sz="20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Aft>
                          <a:spcPts val="1000"/>
                        </a:spcAft>
                      </a:pPr>
                      <a:r>
                        <a:rPr lang="ar-SA" sz="2000" b="1">
                          <a:latin typeface="Calibri"/>
                          <a:ea typeface="Calibri"/>
                          <a:cs typeface="+mj-cs"/>
                        </a:rPr>
                        <a:t>كيفي</a:t>
                      </a:r>
                      <a:endParaRPr lang="en-US" sz="20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30000"/>
                        </a:lnSpc>
                        <a:spcAft>
                          <a:spcPts val="1000"/>
                        </a:spcAft>
                      </a:pPr>
                      <a:r>
                        <a:rPr lang="ar-SA" sz="2000" b="1" dirty="0">
                          <a:latin typeface="Calibri"/>
                          <a:ea typeface="Calibri"/>
                          <a:cs typeface="+mj-cs"/>
                        </a:rPr>
                        <a:t>استفاده از </a:t>
                      </a:r>
                      <a:endParaRPr lang="en-US" sz="20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4748">
                <a:tc>
                  <a:txBody>
                    <a:bodyPr/>
                    <a:lstStyle/>
                    <a:p>
                      <a:pPr marL="342900" lvl="0" indent="-342900" algn="r" rtl="1">
                        <a:lnSpc>
                          <a:spcPct val="115000"/>
                        </a:lnSpc>
                        <a:spcAft>
                          <a:spcPts val="0"/>
                        </a:spcAft>
                        <a:buFont typeface="Symbol"/>
                        <a:buChar char=""/>
                        <a:tabLst>
                          <a:tab pos="186690" algn="l"/>
                        </a:tabLst>
                      </a:pPr>
                      <a:r>
                        <a:rPr lang="ar-SA" sz="1800">
                          <a:latin typeface="Calibri"/>
                          <a:ea typeface="Calibri"/>
                          <a:cs typeface="+mj-cs"/>
                        </a:rPr>
                        <a:t>ادعاي دانش عمل گرايانه</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60020" algn="l"/>
                        </a:tabLst>
                      </a:pPr>
                      <a:r>
                        <a:rPr lang="ar-SA" sz="1800">
                          <a:latin typeface="Calibri"/>
                          <a:ea typeface="Calibri"/>
                          <a:cs typeface="+mj-cs"/>
                        </a:rPr>
                        <a:t>ادعاي دانش اثبات گرايانه</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49225" algn="l"/>
                        </a:tabLst>
                      </a:pPr>
                      <a:r>
                        <a:rPr lang="ar-SA" sz="1800">
                          <a:latin typeface="Calibri"/>
                          <a:ea typeface="Calibri"/>
                          <a:cs typeface="+mj-cs"/>
                        </a:rPr>
                        <a:t>ادعاي دانش ساختن گرايانه/مدافعانه /مشاركتي </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30810" algn="l"/>
                        </a:tabLst>
                      </a:pPr>
                      <a:r>
                        <a:rPr lang="ar-SA" sz="1800" dirty="0">
                          <a:latin typeface="Calibri"/>
                          <a:ea typeface="Calibri"/>
                          <a:cs typeface="+mj-cs"/>
                        </a:rPr>
                        <a:t>مفروضه هاي فلسفي </a:t>
                      </a:r>
                      <a:endParaRPr lang="en-US" sz="18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9948">
                <a:tc>
                  <a:txBody>
                    <a:bodyPr/>
                    <a:lstStyle/>
                    <a:p>
                      <a:pPr marL="342900" lvl="0" indent="-342900" algn="r" rtl="1">
                        <a:lnSpc>
                          <a:spcPct val="115000"/>
                        </a:lnSpc>
                        <a:spcAft>
                          <a:spcPts val="0"/>
                        </a:spcAft>
                        <a:buFont typeface="Symbol"/>
                        <a:buChar char=""/>
                        <a:tabLst>
                          <a:tab pos="186690" algn="l"/>
                        </a:tabLst>
                      </a:pPr>
                      <a:r>
                        <a:rPr lang="ar-SA" sz="1800">
                          <a:latin typeface="Calibri"/>
                          <a:ea typeface="Calibri"/>
                          <a:cs typeface="+mj-cs"/>
                        </a:rPr>
                        <a:t>زنجيره اي، همزمان و تحولي </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60020" algn="l"/>
                        </a:tabLst>
                      </a:pPr>
                      <a:r>
                        <a:rPr lang="ar-SA" sz="1800">
                          <a:latin typeface="Calibri"/>
                          <a:ea typeface="Calibri"/>
                          <a:cs typeface="+mj-cs"/>
                        </a:rPr>
                        <a:t>پيمايشی ،  آزمایشی </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49225" algn="l"/>
                        </a:tabLst>
                      </a:pPr>
                      <a:r>
                        <a:rPr lang="ar-SA" sz="1800">
                          <a:latin typeface="Calibri"/>
                          <a:ea typeface="Calibri"/>
                          <a:cs typeface="+mj-cs"/>
                        </a:rPr>
                        <a:t>پديدارشناسي، نظريه داده بنیاد، قوم نگاري، موردي، و روايتي</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30810" algn="l"/>
                        </a:tabLst>
                      </a:pPr>
                      <a:r>
                        <a:rPr lang="ar-SA" sz="1800" dirty="0">
                          <a:latin typeface="Calibri"/>
                          <a:ea typeface="Calibri"/>
                          <a:cs typeface="+mj-cs"/>
                        </a:rPr>
                        <a:t>راهبردهاي پژوهشي </a:t>
                      </a:r>
                      <a:endParaRPr lang="en-US" sz="18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7745">
                <a:tc>
                  <a:txBody>
                    <a:bodyPr/>
                    <a:lstStyle/>
                    <a:p>
                      <a:pPr marL="342900" lvl="0" indent="-342900" algn="r" rtl="1">
                        <a:lnSpc>
                          <a:spcPct val="115000"/>
                        </a:lnSpc>
                        <a:spcAft>
                          <a:spcPts val="0"/>
                        </a:spcAft>
                        <a:buFont typeface="Symbol"/>
                        <a:buChar char=""/>
                        <a:tabLst>
                          <a:tab pos="186690" algn="l"/>
                        </a:tabLst>
                      </a:pPr>
                      <a:r>
                        <a:rPr lang="ar-SA" sz="1800">
                          <a:latin typeface="Calibri"/>
                          <a:ea typeface="Calibri"/>
                          <a:cs typeface="+mj-cs"/>
                        </a:rPr>
                        <a:t>سؤال باز- پاسخ و بسته- پاسخ،  دو نوع رويكرد منبعث از داده ها و از پيش تعيين شده ، دو نوع داده، تحليل کمّي و كيفي</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60020" algn="l"/>
                        </a:tabLst>
                      </a:pPr>
                      <a:r>
                        <a:rPr lang="ar-SA" sz="1800">
                          <a:latin typeface="Calibri"/>
                          <a:ea typeface="Calibri"/>
                          <a:cs typeface="+mj-cs"/>
                        </a:rPr>
                        <a:t>سؤالهاي بسته- پاسخ، رويكردهاي از پيش تعيين شده، داده هاي عددي</a:t>
                      </a:r>
                      <a:endParaRPr lang="en-US" sz="180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49225" algn="l"/>
                        </a:tabLst>
                      </a:pPr>
                      <a:r>
                        <a:rPr lang="ar-SA" sz="1800" dirty="0">
                          <a:latin typeface="Calibri"/>
                          <a:ea typeface="Calibri"/>
                          <a:cs typeface="+mj-cs"/>
                        </a:rPr>
                        <a:t>سؤالهای باز- پاسخ، رويكردهاي منبعث از داده ها، داده هاي متني يا تصويري </a:t>
                      </a:r>
                      <a:endParaRPr lang="en-US" sz="18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30810" algn="l"/>
                        </a:tabLst>
                      </a:pPr>
                      <a:r>
                        <a:rPr lang="ar-SA" sz="1800" dirty="0">
                          <a:latin typeface="Calibri"/>
                          <a:ea typeface="Calibri"/>
                          <a:cs typeface="+mj-cs"/>
                        </a:rPr>
                        <a:t>روشهاي پژوهش </a:t>
                      </a:r>
                      <a:endParaRPr lang="en-US" sz="1800" dirty="0">
                        <a:latin typeface="Calibri"/>
                        <a:ea typeface="Calibri"/>
                        <a:cs typeface="+mj-cs"/>
                      </a:endParaRPr>
                    </a:p>
                  </a:txBody>
                  <a:tcPr marL="41067" marR="4106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72666991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7" name="Rectangle 1"/>
          <p:cNvSpPr>
            <a:spLocks noChangeArrowheads="1"/>
          </p:cNvSpPr>
          <p:nvPr/>
        </p:nvSpPr>
        <p:spPr bwMode="auto">
          <a:xfrm>
            <a:off x="1066800" y="1137841"/>
            <a:ext cx="6629400" cy="3693319"/>
          </a:xfrm>
          <a:prstGeom prst="rect">
            <a:avLst/>
          </a:prstGeom>
          <a:noFill/>
          <a:ln w="9525">
            <a:noFill/>
            <a:miter lim="800000"/>
            <a:headEnd/>
            <a:tailEnd/>
          </a:ln>
          <a:effectLst/>
        </p:spPr>
        <p:txBody>
          <a:bodyPr wrap="square" anchor="ctr">
            <a:spAutoFit/>
          </a:bodyPr>
          <a:lstStyle/>
          <a:p>
            <a:pPr algn="justLow" rtl="1" eaLnBrk="0" fontAlgn="auto" hangingPunct="0">
              <a:spcBef>
                <a:spcPts val="0"/>
              </a:spcBef>
              <a:spcAft>
                <a:spcPts val="0"/>
              </a:spcAft>
              <a:tabLst>
                <a:tab pos="5851525" algn="l"/>
              </a:tabLst>
              <a:defRPr/>
            </a:pPr>
            <a:r>
              <a:rPr lang="ar-SA" sz="2400" b="1" dirty="0">
                <a:ea typeface="Calibri" pitchFamily="34" charset="0"/>
                <a:cs typeface="+mj-cs"/>
              </a:rPr>
              <a:t>سيستم نشانه‌گذاري در </a:t>
            </a:r>
            <a:r>
              <a:rPr lang="ar-SA" sz="2400" b="1" dirty="0" smtClean="0">
                <a:ea typeface="Calibri" pitchFamily="34" charset="0"/>
                <a:cs typeface="+mj-cs"/>
              </a:rPr>
              <a:t>روشهای </a:t>
            </a:r>
            <a:r>
              <a:rPr lang="ar-SA" sz="2400" b="1" dirty="0">
                <a:ea typeface="Calibri" pitchFamily="34" charset="0"/>
                <a:cs typeface="+mj-cs"/>
              </a:rPr>
              <a:t>ترکیبی</a:t>
            </a:r>
            <a:endParaRPr lang="fa-IR" sz="2400" b="1" dirty="0">
              <a:ea typeface="Calibri" pitchFamily="34" charset="0"/>
              <a:cs typeface="+mj-cs"/>
            </a:endParaRPr>
          </a:p>
          <a:p>
            <a:pPr algn="justLow" rtl="1" eaLnBrk="0" fontAlgn="auto" hangingPunct="0">
              <a:spcBef>
                <a:spcPts val="0"/>
              </a:spcBef>
              <a:spcAft>
                <a:spcPts val="0"/>
              </a:spcAft>
              <a:tabLst>
                <a:tab pos="5851525" algn="l"/>
              </a:tabLst>
              <a:defRPr/>
            </a:pPr>
            <a:endParaRPr lang="en-US" sz="2400" dirty="0">
              <a:cs typeface="+mj-cs"/>
            </a:endParaRPr>
          </a:p>
          <a:p>
            <a:pPr algn="justLow" rtl="1" eaLnBrk="0" fontAlgn="auto" hangingPunct="0">
              <a:spcBef>
                <a:spcPts val="0"/>
              </a:spcBef>
              <a:spcAft>
                <a:spcPts val="0"/>
              </a:spcAft>
              <a:tabLst>
                <a:tab pos="5851525" algn="l"/>
              </a:tabLst>
              <a:defRPr/>
            </a:pPr>
            <a:r>
              <a:rPr lang="ar-SA" sz="2400" dirty="0" smtClean="0">
                <a:ea typeface="Calibri" pitchFamily="34" charset="0"/>
                <a:cs typeface="+mj-cs"/>
              </a:rPr>
              <a:t>علامت</a:t>
            </a:r>
            <a:r>
              <a:rPr lang="fa-IR" sz="2400" dirty="0" smtClean="0">
                <a:ea typeface="Calibri" pitchFamily="34" charset="0"/>
                <a:cs typeface="+mj-cs"/>
              </a:rPr>
              <a:t> </a:t>
            </a:r>
            <a:r>
              <a:rPr lang="ar-SA" sz="2400" dirty="0" smtClean="0">
                <a:ea typeface="Calibri" pitchFamily="34" charset="0"/>
                <a:cs typeface="+mj-cs"/>
              </a:rPr>
              <a:t>(</a:t>
            </a:r>
            <a:r>
              <a:rPr lang="ar-SA" sz="2400" b="1" dirty="0" smtClean="0">
                <a:ea typeface="Calibri" pitchFamily="34" charset="0"/>
                <a:cs typeface="+mj-cs"/>
              </a:rPr>
              <a:t>+</a:t>
            </a:r>
            <a:r>
              <a:rPr lang="ar-SA" sz="2400" dirty="0" smtClean="0">
                <a:ea typeface="Calibri" pitchFamily="34" charset="0"/>
                <a:cs typeface="+mj-cs"/>
              </a:rPr>
              <a:t>) </a:t>
            </a:r>
            <a:r>
              <a:rPr lang="ar-SA" sz="2400" dirty="0">
                <a:ea typeface="Calibri" pitchFamily="34" charset="0"/>
                <a:cs typeface="+mj-cs"/>
              </a:rPr>
              <a:t>براي نمايش </a:t>
            </a:r>
            <a:r>
              <a:rPr lang="ar-SA" sz="2400" dirty="0" smtClean="0">
                <a:ea typeface="Calibri" pitchFamily="34" charset="0"/>
                <a:cs typeface="+mj-cs"/>
              </a:rPr>
              <a:t>روشهاي </a:t>
            </a:r>
            <a:r>
              <a:rPr lang="fa-IR" sz="2400" dirty="0" smtClean="0">
                <a:ea typeface="Calibri" pitchFamily="34" charset="0"/>
                <a:cs typeface="+mj-cs"/>
              </a:rPr>
              <a:t>هم</a:t>
            </a:r>
            <a:r>
              <a:rPr lang="ar-SA" sz="2400" dirty="0" smtClean="0">
                <a:ea typeface="Calibri" pitchFamily="34" charset="0"/>
                <a:cs typeface="+mj-cs"/>
              </a:rPr>
              <a:t>زمان</a:t>
            </a:r>
            <a:endParaRPr lang="fa-IR" sz="2400" dirty="0">
              <a:ea typeface="Calibri" pitchFamily="34" charset="0"/>
              <a:cs typeface="+mj-cs"/>
            </a:endParaRPr>
          </a:p>
          <a:p>
            <a:pPr algn="justLow" rtl="1" eaLnBrk="0" fontAlgn="auto" hangingPunct="0">
              <a:spcBef>
                <a:spcPts val="0"/>
              </a:spcBef>
              <a:spcAft>
                <a:spcPts val="0"/>
              </a:spcAft>
              <a:tabLst>
                <a:tab pos="5851525" algn="l"/>
              </a:tabLst>
              <a:defRPr/>
            </a:pPr>
            <a:endParaRPr lang="fa-IR" sz="2400" dirty="0">
              <a:ea typeface="Calibri" pitchFamily="34" charset="0"/>
              <a:cs typeface="+mj-cs"/>
            </a:endParaRPr>
          </a:p>
          <a:p>
            <a:pPr algn="justLow" rtl="1" eaLnBrk="0" fontAlgn="auto" hangingPunct="0">
              <a:spcBef>
                <a:spcPts val="0"/>
              </a:spcBef>
              <a:spcAft>
                <a:spcPts val="0"/>
              </a:spcAft>
              <a:tabLst>
                <a:tab pos="5851525" algn="l"/>
              </a:tabLst>
              <a:defRPr/>
            </a:pPr>
            <a:r>
              <a:rPr lang="fa-IR" sz="2400" dirty="0" smtClean="0">
                <a:ea typeface="Calibri" pitchFamily="34" charset="0"/>
                <a:cs typeface="+mj-cs"/>
              </a:rPr>
              <a:t>علامت </a:t>
            </a:r>
            <a:r>
              <a:rPr lang="en-US" sz="2400" b="1" dirty="0" smtClean="0">
                <a:latin typeface="Times New Roman" pitchFamily="18" charset="0"/>
                <a:ea typeface="Calibri" pitchFamily="34" charset="0"/>
                <a:cs typeface="+mj-cs"/>
              </a:rPr>
              <a:t>→</a:t>
            </a:r>
            <a:r>
              <a:rPr lang="fa-IR" sz="2400" b="1" dirty="0" smtClean="0">
                <a:latin typeface="Times New Roman" pitchFamily="18" charset="0"/>
                <a:ea typeface="Calibri" pitchFamily="34" charset="0"/>
                <a:cs typeface="+mj-cs"/>
              </a:rPr>
              <a:t> </a:t>
            </a:r>
            <a:r>
              <a:rPr lang="ar-SA" sz="2400" dirty="0" smtClean="0">
                <a:ea typeface="Calibri" pitchFamily="34" charset="0"/>
                <a:cs typeface="+mj-cs"/>
              </a:rPr>
              <a:t> </a:t>
            </a:r>
            <a:r>
              <a:rPr lang="ar-SA" sz="2400" dirty="0">
                <a:ea typeface="Calibri" pitchFamily="34" charset="0"/>
                <a:cs typeface="+mj-cs"/>
              </a:rPr>
              <a:t>براي نمايش </a:t>
            </a:r>
            <a:r>
              <a:rPr lang="ar-SA" sz="2400" dirty="0" smtClean="0">
                <a:ea typeface="Calibri" pitchFamily="34" charset="0"/>
                <a:cs typeface="+mj-cs"/>
              </a:rPr>
              <a:t>روشهاي متوالي</a:t>
            </a:r>
            <a:endParaRPr lang="fa-IR" sz="2400" dirty="0" smtClean="0">
              <a:ea typeface="Calibri" pitchFamily="34" charset="0"/>
              <a:cs typeface="+mj-cs"/>
            </a:endParaRPr>
          </a:p>
          <a:p>
            <a:pPr algn="justLow" rtl="1" eaLnBrk="0" fontAlgn="auto" hangingPunct="0">
              <a:spcBef>
                <a:spcPts val="0"/>
              </a:spcBef>
              <a:spcAft>
                <a:spcPts val="0"/>
              </a:spcAft>
              <a:tabLst>
                <a:tab pos="5851525" algn="l"/>
              </a:tabLst>
              <a:defRPr/>
            </a:pPr>
            <a:endParaRPr lang="en-US" sz="2400" dirty="0">
              <a:cs typeface="+mj-cs"/>
            </a:endParaRPr>
          </a:p>
          <a:p>
            <a:pPr algn="justLow" rtl="1" eaLnBrk="0" fontAlgn="auto" hangingPunct="0">
              <a:spcBef>
                <a:spcPts val="0"/>
              </a:spcBef>
              <a:spcAft>
                <a:spcPts val="0"/>
              </a:spcAft>
              <a:tabLst>
                <a:tab pos="5851525" algn="l"/>
              </a:tabLst>
              <a:defRPr/>
            </a:pPr>
            <a:r>
              <a:rPr lang="ar-SA" sz="2400" dirty="0">
                <a:ea typeface="Calibri" pitchFamily="34" charset="0"/>
                <a:cs typeface="+mj-cs"/>
              </a:rPr>
              <a:t>روش اصلي با حروف بزرگ (مانند </a:t>
            </a:r>
            <a:r>
              <a:rPr lang="en-US" sz="2400" dirty="0">
                <a:ea typeface="Calibri" pitchFamily="34" charset="0"/>
                <a:cs typeface="+mj-cs"/>
              </a:rPr>
              <a:t>QUAN</a:t>
            </a:r>
            <a:r>
              <a:rPr lang="ar-SA" sz="2400" dirty="0">
                <a:ea typeface="Calibri" pitchFamily="34" charset="0"/>
                <a:cs typeface="+mj-cs"/>
              </a:rPr>
              <a:t> يا </a:t>
            </a:r>
            <a:r>
              <a:rPr lang="en-US" sz="2400" dirty="0">
                <a:ea typeface="Calibri" pitchFamily="34" charset="0"/>
                <a:cs typeface="+mj-cs"/>
              </a:rPr>
              <a:t>QUAL</a:t>
            </a:r>
            <a:r>
              <a:rPr lang="ar-SA" sz="2400" dirty="0">
                <a:ea typeface="Calibri" pitchFamily="34" charset="0"/>
                <a:cs typeface="+mj-cs"/>
              </a:rPr>
              <a:t>)</a:t>
            </a:r>
            <a:endParaRPr lang="fa-IR" sz="2400" dirty="0">
              <a:ea typeface="Calibri" pitchFamily="34" charset="0"/>
              <a:cs typeface="+mj-cs"/>
            </a:endParaRPr>
          </a:p>
          <a:p>
            <a:pPr algn="justLow" rtl="1" eaLnBrk="0" fontAlgn="auto" hangingPunct="0">
              <a:spcBef>
                <a:spcPts val="0"/>
              </a:spcBef>
              <a:spcAft>
                <a:spcPts val="0"/>
              </a:spcAft>
              <a:tabLst>
                <a:tab pos="5851525" algn="l"/>
              </a:tabLst>
              <a:defRPr/>
            </a:pPr>
            <a:endParaRPr lang="en-US" sz="2400" dirty="0">
              <a:cs typeface="+mj-cs"/>
            </a:endParaRPr>
          </a:p>
          <a:p>
            <a:pPr algn="justLow" rtl="1" eaLnBrk="0" fontAlgn="auto" hangingPunct="0">
              <a:spcBef>
                <a:spcPts val="0"/>
              </a:spcBef>
              <a:spcAft>
                <a:spcPts val="0"/>
              </a:spcAft>
              <a:tabLst>
                <a:tab pos="5851525" algn="l"/>
              </a:tabLst>
              <a:defRPr/>
            </a:pPr>
            <a:r>
              <a:rPr lang="ar-SA" sz="2400" dirty="0">
                <a:ea typeface="Calibri" pitchFamily="34" charset="0"/>
                <a:cs typeface="+mj-cs"/>
              </a:rPr>
              <a:t>روش ثانويه با حروف كوچك (مانند </a:t>
            </a:r>
            <a:r>
              <a:rPr lang="en-US" sz="2400" dirty="0">
                <a:ea typeface="Calibri" pitchFamily="34" charset="0"/>
                <a:cs typeface="+mj-cs"/>
              </a:rPr>
              <a:t>quan</a:t>
            </a:r>
            <a:r>
              <a:rPr lang="ar-SA" sz="2400" dirty="0">
                <a:ea typeface="Calibri" pitchFamily="34" charset="0"/>
                <a:cs typeface="+mj-cs"/>
              </a:rPr>
              <a:t> يا </a:t>
            </a:r>
            <a:r>
              <a:rPr lang="en-US" sz="2400" dirty="0">
                <a:ea typeface="Calibri" pitchFamily="34" charset="0"/>
                <a:cs typeface="+mj-cs"/>
              </a:rPr>
              <a:t>qual</a:t>
            </a:r>
            <a:r>
              <a:rPr lang="ar-SA" sz="2400" dirty="0">
                <a:ea typeface="Calibri" pitchFamily="34" charset="0"/>
                <a:cs typeface="+mj-cs"/>
              </a:rPr>
              <a:t>)</a:t>
            </a:r>
            <a:endParaRPr lang="fa-IR" sz="2400" dirty="0">
              <a:ea typeface="Calibri" pitchFamily="34" charset="0"/>
              <a:cs typeface="+mj-cs"/>
            </a:endParaRPr>
          </a:p>
          <a:p>
            <a:pPr algn="justLow" rtl="1" eaLnBrk="0" fontAlgn="auto" hangingPunct="0">
              <a:spcBef>
                <a:spcPts val="0"/>
              </a:spcBef>
              <a:spcAft>
                <a:spcPts val="0"/>
              </a:spcAft>
              <a:tabLst>
                <a:tab pos="5851525" algn="l"/>
              </a:tabLst>
              <a:defRPr/>
            </a:pPr>
            <a:endParaRPr lang="ar-SA" dirty="0">
              <a:latin typeface="+mn-lt"/>
              <a:cs typeface="+mj-cs"/>
            </a:endParaRPr>
          </a:p>
        </p:txBody>
      </p:sp>
    </p:spTree>
    <p:extLst>
      <p:ext uri="{BB962C8B-B14F-4D97-AF65-F5344CB8AC3E}">
        <p14:creationId xmlns:p14="http://schemas.microsoft.com/office/powerpoint/2010/main" xmlns="" val="33027212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3" name="Rectangle 1"/>
          <p:cNvSpPr>
            <a:spLocks noChangeArrowheads="1"/>
          </p:cNvSpPr>
          <p:nvPr/>
        </p:nvSpPr>
        <p:spPr bwMode="auto">
          <a:xfrm>
            <a:off x="1219200" y="1013301"/>
            <a:ext cx="6232525" cy="3447098"/>
          </a:xfrm>
          <a:prstGeom prst="rect">
            <a:avLst/>
          </a:prstGeom>
          <a:noFill/>
          <a:ln w="9525">
            <a:noFill/>
            <a:miter lim="800000"/>
            <a:headEnd/>
            <a:tailEnd/>
          </a:ln>
          <a:effectLst/>
        </p:spPr>
        <p:txBody>
          <a:bodyPr wrap="square" anchor="ctr">
            <a:spAutoFit/>
          </a:bodyPr>
          <a:lstStyle/>
          <a:p>
            <a:pPr algn="r" rtl="1" eaLnBrk="0" fontAlgn="auto" hangingPunct="0">
              <a:spcBef>
                <a:spcPts val="0"/>
              </a:spcBef>
              <a:spcAft>
                <a:spcPts val="0"/>
              </a:spcAft>
              <a:tabLst>
                <a:tab pos="5851525" algn="l"/>
              </a:tabLst>
              <a:defRPr/>
            </a:pPr>
            <a:r>
              <a:rPr lang="en-US" sz="2000" dirty="0">
                <a:latin typeface="+mn-lt"/>
                <a:ea typeface="Calibri" pitchFamily="34" charset="0"/>
                <a:cs typeface="+mj-cs"/>
              </a:rPr>
              <a:t>QUAL+QUAN</a:t>
            </a:r>
            <a:r>
              <a:rPr lang="ar-SA" sz="2000" dirty="0">
                <a:latin typeface="+mn-lt"/>
                <a:ea typeface="Calibri" pitchFamily="34" charset="0"/>
                <a:cs typeface="+mj-cs"/>
              </a:rPr>
              <a:t>: </a:t>
            </a:r>
            <a:r>
              <a:rPr lang="ar-SA" sz="2000" dirty="0" smtClean="0">
                <a:latin typeface="+mn-lt"/>
                <a:ea typeface="Calibri" pitchFamily="34" charset="0"/>
                <a:cs typeface="+mj-cs"/>
              </a:rPr>
              <a:t>هر </a:t>
            </a:r>
            <a:r>
              <a:rPr lang="ar-SA" sz="2000" dirty="0">
                <a:latin typeface="+mn-lt"/>
                <a:ea typeface="Calibri" pitchFamily="34" charset="0"/>
                <a:cs typeface="+mj-cs"/>
              </a:rPr>
              <a:t>دو روش در يك زمان </a:t>
            </a:r>
            <a:r>
              <a:rPr lang="fa-IR" sz="2000" dirty="0" smtClean="0">
                <a:latin typeface="+mn-lt"/>
                <a:ea typeface="Calibri" pitchFamily="34" charset="0"/>
                <a:cs typeface="+mj-cs"/>
              </a:rPr>
              <a:t>و تاکید برابر بر هر دو روش</a:t>
            </a:r>
            <a:endParaRPr lang="en-US" sz="2000" dirty="0">
              <a:latin typeface="+mn-lt"/>
              <a:cs typeface="+mj-cs"/>
            </a:endParaRPr>
          </a:p>
          <a:p>
            <a:pPr algn="r" rtl="1" eaLnBrk="0" fontAlgn="auto" hangingPunct="0">
              <a:spcBef>
                <a:spcPts val="0"/>
              </a:spcBef>
              <a:spcAft>
                <a:spcPts val="0"/>
              </a:spcAft>
              <a:tabLst>
                <a:tab pos="5851525" algn="l"/>
              </a:tabLst>
              <a:defRPr/>
            </a:pPr>
            <a:r>
              <a:rPr lang="en-US" sz="2000" dirty="0">
                <a:latin typeface="+mn-lt"/>
                <a:ea typeface="Calibri" pitchFamily="34" charset="0"/>
                <a:cs typeface="+mj-cs"/>
              </a:rPr>
              <a:t>quan  </a:t>
            </a:r>
            <a:r>
              <a:rPr lang="ar-SA" sz="2000" b="1" dirty="0">
                <a:latin typeface="Times New Roman" pitchFamily="18" charset="0"/>
                <a:ea typeface="Calibri" pitchFamily="34" charset="0"/>
                <a:cs typeface="+mj-cs"/>
              </a:rPr>
              <a:t>→</a:t>
            </a:r>
            <a:r>
              <a:rPr lang="en-US" sz="2000" dirty="0">
                <a:latin typeface="+mn-lt"/>
                <a:ea typeface="Calibri" pitchFamily="34" charset="0"/>
                <a:cs typeface="+mj-cs"/>
              </a:rPr>
              <a:t>QUAL</a:t>
            </a:r>
            <a:r>
              <a:rPr lang="ar-SA" sz="2000" dirty="0">
                <a:latin typeface="+mn-lt"/>
                <a:ea typeface="Calibri" pitchFamily="34" charset="0"/>
                <a:cs typeface="+mj-cs"/>
              </a:rPr>
              <a:t> : </a:t>
            </a:r>
            <a:r>
              <a:rPr lang="ar-SA" sz="2000" dirty="0" smtClean="0">
                <a:ea typeface="Calibri" pitchFamily="34" charset="0"/>
                <a:cs typeface="+mj-cs"/>
              </a:rPr>
              <a:t>استفاده</a:t>
            </a:r>
            <a:r>
              <a:rPr lang="fa-IR" sz="2000" dirty="0" smtClean="0">
                <a:ea typeface="Calibri" pitchFamily="34" charset="0"/>
                <a:cs typeface="+mj-cs"/>
              </a:rPr>
              <a:t> </a:t>
            </a:r>
            <a:r>
              <a:rPr lang="ar-SA" sz="2000" dirty="0" smtClean="0">
                <a:latin typeface="+mn-lt"/>
                <a:ea typeface="Calibri" pitchFamily="34" charset="0"/>
                <a:cs typeface="+mj-cs"/>
              </a:rPr>
              <a:t>از </a:t>
            </a:r>
            <a:r>
              <a:rPr lang="ar-SA" sz="2000" dirty="0">
                <a:latin typeface="+mn-lt"/>
                <a:ea typeface="Calibri" pitchFamily="34" charset="0"/>
                <a:cs typeface="+mj-cs"/>
              </a:rPr>
              <a:t>روشها به صورت متوالی </a:t>
            </a:r>
            <a:r>
              <a:rPr lang="fa-IR" sz="2000" dirty="0" smtClean="0">
                <a:latin typeface="+mn-lt"/>
                <a:ea typeface="Calibri" pitchFamily="34" charset="0"/>
                <a:cs typeface="+mj-cs"/>
              </a:rPr>
              <a:t>. </a:t>
            </a:r>
            <a:r>
              <a:rPr lang="ar-SA" sz="2000" dirty="0" smtClean="0">
                <a:latin typeface="+mn-lt"/>
                <a:ea typeface="Calibri" pitchFamily="34" charset="0"/>
                <a:cs typeface="+mj-cs"/>
              </a:rPr>
              <a:t>(</a:t>
            </a:r>
            <a:r>
              <a:rPr lang="ar-SA" sz="2000" dirty="0">
                <a:latin typeface="+mn-lt"/>
                <a:ea typeface="Calibri" pitchFamily="34" charset="0"/>
                <a:cs typeface="+mj-cs"/>
              </a:rPr>
              <a:t>در اين مثال) كيفي قبل از كمي استفاده شده و در مطالعه بر روشهاي كيفي بیشتر تاكيد شده است.</a:t>
            </a:r>
            <a:endParaRPr lang="fa-IR" sz="2000" dirty="0">
              <a:latin typeface="+mn-lt"/>
              <a:ea typeface="Calibri" pitchFamily="34" charset="0"/>
              <a:cs typeface="+mj-cs"/>
            </a:endParaRPr>
          </a:p>
          <a:p>
            <a:pPr algn="r" rtl="1" eaLnBrk="0" hangingPunct="0">
              <a:tabLst>
                <a:tab pos="5851525" algn="l"/>
              </a:tabLst>
              <a:defRPr/>
            </a:pPr>
            <a:r>
              <a:rPr lang="en-US" sz="2000" dirty="0" err="1" smtClean="0">
                <a:ea typeface="Calibri" pitchFamily="34" charset="0"/>
              </a:rPr>
              <a:t>quaL</a:t>
            </a:r>
            <a:r>
              <a:rPr lang="en-US" sz="2000" dirty="0" smtClean="0">
                <a:ea typeface="Calibri" pitchFamily="34" charset="0"/>
              </a:rPr>
              <a:t>  </a:t>
            </a:r>
            <a:r>
              <a:rPr lang="ar-SA" sz="2000" b="1" dirty="0">
                <a:latin typeface="Times New Roman" pitchFamily="18" charset="0"/>
                <a:ea typeface="Calibri" pitchFamily="34" charset="0"/>
              </a:rPr>
              <a:t>→</a:t>
            </a:r>
            <a:r>
              <a:rPr lang="en-US" sz="2000" dirty="0" smtClean="0">
                <a:ea typeface="Calibri" pitchFamily="34" charset="0"/>
              </a:rPr>
              <a:t>QUAN</a:t>
            </a:r>
            <a:r>
              <a:rPr lang="ar-SA" sz="2000" dirty="0" smtClean="0">
                <a:ea typeface="Calibri" pitchFamily="34" charset="0"/>
              </a:rPr>
              <a:t> :</a:t>
            </a:r>
            <a:r>
              <a:rPr lang="ar-SA" sz="2000" dirty="0">
                <a:ea typeface="Calibri" pitchFamily="34" charset="0"/>
              </a:rPr>
              <a:t>استفاده</a:t>
            </a:r>
            <a:r>
              <a:rPr lang="fa-IR" sz="2000" dirty="0">
                <a:ea typeface="Calibri" pitchFamily="34" charset="0"/>
              </a:rPr>
              <a:t> </a:t>
            </a:r>
            <a:r>
              <a:rPr lang="ar-SA" sz="2000" dirty="0">
                <a:ea typeface="Calibri" pitchFamily="34" charset="0"/>
              </a:rPr>
              <a:t>از روشها به صورت متوالی </a:t>
            </a:r>
            <a:r>
              <a:rPr lang="fa-IR" sz="2000" dirty="0">
                <a:ea typeface="Calibri" pitchFamily="34" charset="0"/>
              </a:rPr>
              <a:t>. </a:t>
            </a:r>
            <a:r>
              <a:rPr lang="ar-SA" sz="2000" dirty="0">
                <a:ea typeface="Calibri" pitchFamily="34" charset="0"/>
              </a:rPr>
              <a:t>(در اين مثال) </a:t>
            </a:r>
            <a:r>
              <a:rPr lang="fa-IR" sz="2000" dirty="0" smtClean="0">
                <a:ea typeface="Calibri" pitchFamily="34" charset="0"/>
              </a:rPr>
              <a:t>کمی</a:t>
            </a:r>
            <a:r>
              <a:rPr lang="ar-SA" sz="2000" dirty="0" smtClean="0">
                <a:ea typeface="Calibri" pitchFamily="34" charset="0"/>
              </a:rPr>
              <a:t> </a:t>
            </a:r>
            <a:r>
              <a:rPr lang="ar-SA" sz="2000" dirty="0">
                <a:ea typeface="Calibri" pitchFamily="34" charset="0"/>
              </a:rPr>
              <a:t>قبل از </a:t>
            </a:r>
            <a:r>
              <a:rPr lang="ar-SA" sz="2000" dirty="0" smtClean="0">
                <a:ea typeface="Calibri" pitchFamily="34" charset="0"/>
              </a:rPr>
              <a:t>ك</a:t>
            </a:r>
            <a:r>
              <a:rPr lang="fa-IR" sz="2000" dirty="0" smtClean="0">
                <a:ea typeface="Calibri" pitchFamily="34" charset="0"/>
              </a:rPr>
              <a:t>یف</a:t>
            </a:r>
            <a:r>
              <a:rPr lang="ar-SA" sz="2000" dirty="0" smtClean="0">
                <a:ea typeface="Calibri" pitchFamily="34" charset="0"/>
              </a:rPr>
              <a:t>ي </a:t>
            </a:r>
            <a:r>
              <a:rPr lang="ar-SA" sz="2000" dirty="0">
                <a:ea typeface="Calibri" pitchFamily="34" charset="0"/>
              </a:rPr>
              <a:t>استفاده شده و در مطالعه بر روشهاي </a:t>
            </a:r>
            <a:r>
              <a:rPr lang="ar-SA" sz="2000" dirty="0" smtClean="0">
                <a:ea typeface="Calibri" pitchFamily="34" charset="0"/>
              </a:rPr>
              <a:t>ك</a:t>
            </a:r>
            <a:r>
              <a:rPr lang="fa-IR" sz="2000" dirty="0" smtClean="0">
                <a:ea typeface="Calibri" pitchFamily="34" charset="0"/>
              </a:rPr>
              <a:t>م</a:t>
            </a:r>
            <a:r>
              <a:rPr lang="ar-SA" sz="2000" dirty="0" smtClean="0">
                <a:ea typeface="Calibri" pitchFamily="34" charset="0"/>
              </a:rPr>
              <a:t>ي </a:t>
            </a:r>
            <a:r>
              <a:rPr lang="ar-SA" sz="2000" dirty="0">
                <a:ea typeface="Calibri" pitchFamily="34" charset="0"/>
              </a:rPr>
              <a:t>بیشتر تاكيد شده است.</a:t>
            </a:r>
            <a:endParaRPr lang="fa-IR" sz="2000" dirty="0">
              <a:ea typeface="Calibri" pitchFamily="34" charset="0"/>
            </a:endParaRPr>
          </a:p>
          <a:p>
            <a:pPr algn="r" rtl="1" eaLnBrk="0" fontAlgn="auto" hangingPunct="0">
              <a:spcBef>
                <a:spcPts val="0"/>
              </a:spcBef>
              <a:spcAft>
                <a:spcPts val="0"/>
              </a:spcAft>
              <a:tabLst>
                <a:tab pos="5851525" algn="l"/>
              </a:tabLst>
              <a:defRPr/>
            </a:pPr>
            <a:endParaRPr lang="en-US" sz="2000" dirty="0">
              <a:latin typeface="+mn-lt"/>
              <a:cs typeface="+mj-cs"/>
            </a:endParaRPr>
          </a:p>
          <a:p>
            <a:pPr algn="r" rtl="1" eaLnBrk="0" fontAlgn="auto" hangingPunct="0">
              <a:spcBef>
                <a:spcPts val="0"/>
              </a:spcBef>
              <a:spcAft>
                <a:spcPts val="0"/>
              </a:spcAft>
              <a:tabLst>
                <a:tab pos="5851525" algn="l"/>
              </a:tabLst>
              <a:defRPr/>
            </a:pPr>
            <a:r>
              <a:rPr lang="en-US" sz="2000" dirty="0">
                <a:latin typeface="+mn-lt"/>
                <a:ea typeface="Calibri" pitchFamily="34" charset="0"/>
                <a:cs typeface="+mj-cs"/>
              </a:rPr>
              <a:t>QUAN (qual)</a:t>
            </a:r>
            <a:r>
              <a:rPr lang="ar-SA" sz="2000" dirty="0">
                <a:latin typeface="+mn-lt"/>
                <a:ea typeface="Calibri" pitchFamily="34" charset="0"/>
                <a:cs typeface="+mj-cs"/>
              </a:rPr>
              <a:t>: روشهاي كيفي در درون طرح كمي جاي گرفته‌</a:t>
            </a:r>
            <a:r>
              <a:rPr lang="fa-IR" sz="2000" dirty="0">
                <a:latin typeface="+mn-lt"/>
                <a:ea typeface="Calibri" pitchFamily="34" charset="0"/>
                <a:cs typeface="+mj-cs"/>
              </a:rPr>
              <a:t> است</a:t>
            </a:r>
            <a:r>
              <a:rPr lang="ar-SA" sz="2000" dirty="0" smtClean="0">
                <a:latin typeface="+mn-lt"/>
                <a:ea typeface="Calibri" pitchFamily="34" charset="0"/>
                <a:cs typeface="+mj-cs"/>
              </a:rPr>
              <a:t>.</a:t>
            </a:r>
            <a:endParaRPr lang="fa-IR" sz="2000" dirty="0" smtClean="0">
              <a:latin typeface="+mn-lt"/>
              <a:ea typeface="Calibri" pitchFamily="34" charset="0"/>
              <a:cs typeface="+mj-cs"/>
            </a:endParaRPr>
          </a:p>
          <a:p>
            <a:pPr algn="r" rtl="1" eaLnBrk="0" fontAlgn="auto" hangingPunct="0">
              <a:spcBef>
                <a:spcPts val="0"/>
              </a:spcBef>
              <a:spcAft>
                <a:spcPts val="0"/>
              </a:spcAft>
              <a:tabLst>
                <a:tab pos="5851525" algn="l"/>
              </a:tabLst>
              <a:defRPr/>
            </a:pPr>
            <a:endParaRPr lang="en-US" sz="2000" dirty="0">
              <a:latin typeface="+mn-lt"/>
              <a:cs typeface="+mj-cs"/>
            </a:endParaRPr>
          </a:p>
          <a:p>
            <a:pPr algn="r" eaLnBrk="0" fontAlgn="auto" hangingPunct="0">
              <a:spcBef>
                <a:spcPts val="0"/>
              </a:spcBef>
              <a:spcAft>
                <a:spcPts val="0"/>
              </a:spcAft>
              <a:tabLst>
                <a:tab pos="5851525" algn="l"/>
              </a:tabLst>
              <a:defRPr/>
            </a:pPr>
            <a:r>
              <a:rPr lang="ar-SA" sz="2000" dirty="0">
                <a:ea typeface="Calibri" pitchFamily="34" charset="0"/>
              </a:rPr>
              <a:t>روشهاي </a:t>
            </a:r>
            <a:r>
              <a:rPr lang="ar-SA" sz="2000" dirty="0" smtClean="0">
                <a:ea typeface="Calibri" pitchFamily="34" charset="0"/>
              </a:rPr>
              <a:t>ك</a:t>
            </a:r>
            <a:r>
              <a:rPr lang="fa-IR" sz="2000" dirty="0" smtClean="0">
                <a:ea typeface="Calibri" pitchFamily="34" charset="0"/>
              </a:rPr>
              <a:t>م</a:t>
            </a:r>
            <a:r>
              <a:rPr lang="ar-SA" sz="2000" dirty="0" smtClean="0">
                <a:ea typeface="Calibri" pitchFamily="34" charset="0"/>
              </a:rPr>
              <a:t>ي </a:t>
            </a:r>
            <a:r>
              <a:rPr lang="ar-SA" sz="2000" dirty="0">
                <a:ea typeface="Calibri" pitchFamily="34" charset="0"/>
              </a:rPr>
              <a:t>در درون طرح </a:t>
            </a:r>
            <a:r>
              <a:rPr lang="ar-SA" sz="2000" dirty="0" smtClean="0">
                <a:ea typeface="Calibri" pitchFamily="34" charset="0"/>
              </a:rPr>
              <a:t>ك</a:t>
            </a:r>
            <a:r>
              <a:rPr lang="fa-IR" sz="2000" dirty="0" smtClean="0">
                <a:ea typeface="Calibri" pitchFamily="34" charset="0"/>
              </a:rPr>
              <a:t>یف</a:t>
            </a:r>
            <a:r>
              <a:rPr lang="ar-SA" sz="2000" dirty="0" smtClean="0">
                <a:ea typeface="Calibri" pitchFamily="34" charset="0"/>
              </a:rPr>
              <a:t>ي </a:t>
            </a:r>
            <a:r>
              <a:rPr lang="ar-SA" sz="2000" dirty="0">
                <a:ea typeface="Calibri" pitchFamily="34" charset="0"/>
              </a:rPr>
              <a:t>جاي گرفته‌</a:t>
            </a:r>
            <a:r>
              <a:rPr lang="fa-IR" sz="2000" dirty="0">
                <a:ea typeface="Calibri" pitchFamily="34" charset="0"/>
              </a:rPr>
              <a:t> است</a:t>
            </a:r>
            <a:r>
              <a:rPr lang="ar-SA" sz="2000" dirty="0">
                <a:ea typeface="Calibri" pitchFamily="34" charset="0"/>
              </a:rPr>
              <a:t>. </a:t>
            </a:r>
            <a:r>
              <a:rPr lang="en-US" sz="2000" dirty="0" smtClean="0">
                <a:ea typeface="Calibri" pitchFamily="34" charset="0"/>
              </a:rPr>
              <a:t> : QUAL </a:t>
            </a:r>
            <a:r>
              <a:rPr lang="en-US" sz="2000" dirty="0">
                <a:ea typeface="Calibri" pitchFamily="34" charset="0"/>
              </a:rPr>
              <a:t>(</a:t>
            </a:r>
            <a:r>
              <a:rPr lang="en-US" sz="2000" dirty="0" err="1" smtClean="0">
                <a:ea typeface="Calibri" pitchFamily="34" charset="0"/>
              </a:rPr>
              <a:t>quan</a:t>
            </a:r>
            <a:r>
              <a:rPr lang="en-US" sz="2000" dirty="0" smtClean="0">
                <a:ea typeface="Calibri" pitchFamily="34" charset="0"/>
              </a:rPr>
              <a:t>)</a:t>
            </a:r>
            <a:endParaRPr lang="en-US" sz="2000" dirty="0"/>
          </a:p>
        </p:txBody>
      </p:sp>
    </p:spTree>
    <p:extLst>
      <p:ext uri="{BB962C8B-B14F-4D97-AF65-F5344CB8AC3E}">
        <p14:creationId xmlns:p14="http://schemas.microsoft.com/office/powerpoint/2010/main" xmlns="" val="1875775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39975" y="1089025"/>
            <a:ext cx="3638550" cy="522288"/>
          </a:xfrm>
          <a:prstGeom prst="rect">
            <a:avLst/>
          </a:prstGeom>
        </p:spPr>
        <p:txBody>
          <a:bodyPr>
            <a:spAutoFit/>
          </a:bodyPr>
          <a:lstStyle/>
          <a:p>
            <a:pPr algn="r" rtl="1">
              <a:defRPr/>
            </a:pPr>
            <a:r>
              <a:rPr lang="fa-IR" b="1" dirty="0"/>
              <a:t>  </a:t>
            </a:r>
            <a:r>
              <a:rPr lang="fa-IR" sz="2800" b="1" dirty="0">
                <a:cs typeface="+mj-cs"/>
              </a:rPr>
              <a:t>طراحی روشهای ترکيبي </a:t>
            </a:r>
            <a:endParaRPr lang="en-US" sz="2800" dirty="0">
              <a:cs typeface="+mj-cs"/>
            </a:endParaRPr>
          </a:p>
        </p:txBody>
      </p:sp>
      <p:sp>
        <p:nvSpPr>
          <p:cNvPr id="3" name="Rectangle 2"/>
          <p:cNvSpPr/>
          <p:nvPr/>
        </p:nvSpPr>
        <p:spPr>
          <a:xfrm>
            <a:off x="2286000" y="1773238"/>
            <a:ext cx="4446588" cy="1938992"/>
          </a:xfrm>
          <a:prstGeom prst="rect">
            <a:avLst/>
          </a:prstGeom>
        </p:spPr>
        <p:txBody>
          <a:bodyPr>
            <a:spAutoFit/>
          </a:bodyPr>
          <a:lstStyle/>
          <a:p>
            <a:pPr algn="r">
              <a:defRPr/>
            </a:pPr>
            <a:r>
              <a:rPr lang="fa-IR" sz="2400" b="1" dirty="0">
                <a:cs typeface="+mj-cs"/>
              </a:rPr>
              <a:t>عوامل موثر بر طراحي </a:t>
            </a:r>
            <a:r>
              <a:rPr lang="fa-IR" sz="2400" b="1" dirty="0" smtClean="0">
                <a:cs typeface="+mj-cs"/>
              </a:rPr>
              <a:t>روشهای </a:t>
            </a:r>
            <a:r>
              <a:rPr lang="fa-IR" sz="2400" b="1" dirty="0">
                <a:cs typeface="+mj-cs"/>
              </a:rPr>
              <a:t>ترکيبي:</a:t>
            </a:r>
          </a:p>
          <a:p>
            <a:pPr algn="r">
              <a:defRPr/>
            </a:pPr>
            <a:r>
              <a:rPr lang="fa-IR" sz="2400" b="1" dirty="0">
                <a:cs typeface="+mj-cs"/>
              </a:rPr>
              <a:t> زمان بندي،</a:t>
            </a:r>
          </a:p>
          <a:p>
            <a:pPr algn="r">
              <a:defRPr/>
            </a:pPr>
            <a:r>
              <a:rPr lang="fa-IR" sz="2400" b="1" dirty="0">
                <a:cs typeface="+mj-cs"/>
              </a:rPr>
              <a:t> وزن دادن، </a:t>
            </a:r>
          </a:p>
          <a:p>
            <a:pPr algn="r" rtl="1">
              <a:defRPr/>
            </a:pPr>
            <a:r>
              <a:rPr lang="fa-IR" sz="2400" b="1" dirty="0">
                <a:cs typeface="+mj-cs"/>
              </a:rPr>
              <a:t>ترکيب کردن، </a:t>
            </a:r>
          </a:p>
          <a:p>
            <a:pPr algn="r">
              <a:defRPr/>
            </a:pPr>
            <a:r>
              <a:rPr lang="fa-IR" sz="2400" b="1" dirty="0">
                <a:cs typeface="+mj-cs"/>
              </a:rPr>
              <a:t>نظريه پردازي </a:t>
            </a:r>
            <a:endParaRPr lang="en-US" sz="2400" b="1" dirty="0">
              <a:cs typeface="+mj-cs"/>
            </a:endParaRPr>
          </a:p>
        </p:txBody>
      </p:sp>
    </p:spTree>
    <p:extLst>
      <p:ext uri="{BB962C8B-B14F-4D97-AF65-F5344CB8AC3E}">
        <p14:creationId xmlns:p14="http://schemas.microsoft.com/office/powerpoint/2010/main" xmlns="" val="8126070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051050" y="1196975"/>
          <a:ext cx="4625975" cy="3879851"/>
        </p:xfrm>
        <a:graphic>
          <a:graphicData uri="http://schemas.openxmlformats.org/drawingml/2006/table">
            <a:tbl>
              <a:tblPr rtl="1"/>
              <a:tblGrid>
                <a:gridCol w="1143165"/>
                <a:gridCol w="1028848"/>
                <a:gridCol w="1143165"/>
                <a:gridCol w="1310797"/>
              </a:tblGrid>
              <a:tr h="1061882">
                <a:tc>
                  <a:txBody>
                    <a:bodyPr/>
                    <a:lstStyle/>
                    <a:p>
                      <a:pPr algn="ctr" rtl="1">
                        <a:spcAft>
                          <a:spcPts val="0"/>
                        </a:spcAft>
                        <a:tabLst>
                          <a:tab pos="16510" algn="l"/>
                        </a:tabLst>
                      </a:pPr>
                      <a:r>
                        <a:rPr lang="fa-IR" sz="2400" b="1" dirty="0">
                          <a:latin typeface="Times New Roman"/>
                          <a:ea typeface="Times New Roman"/>
                          <a:cs typeface="+mj-cs"/>
                        </a:rPr>
                        <a:t>نظريه پردازي</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a:latin typeface="Times New Roman"/>
                          <a:ea typeface="Times New Roman"/>
                          <a:cs typeface="+mj-cs"/>
                        </a:rPr>
                        <a:t>ترکيب کردن</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dirty="0" smtClean="0">
                          <a:latin typeface="Times New Roman"/>
                          <a:ea typeface="Times New Roman"/>
                          <a:cs typeface="+mj-cs"/>
                        </a:rPr>
                        <a:t>وزن</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dirty="0" smtClean="0">
                          <a:latin typeface="Times New Roman"/>
                          <a:ea typeface="Times New Roman"/>
                          <a:cs typeface="+mj-cs"/>
                        </a:rPr>
                        <a:t>زمان</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7972">
                <a:tc rowSpan="2">
                  <a:txBody>
                    <a:bodyPr/>
                    <a:lstStyle/>
                    <a:p>
                      <a:pPr algn="ctr" rtl="1">
                        <a:spcAft>
                          <a:spcPts val="0"/>
                        </a:spcAft>
                        <a:tabLst>
                          <a:tab pos="16510" algn="l"/>
                        </a:tabLst>
                      </a:pPr>
                      <a:r>
                        <a:rPr lang="fa-IR" sz="2400" b="1" dirty="0">
                          <a:latin typeface="Times New Roman"/>
                          <a:ea typeface="Times New Roman"/>
                          <a:cs typeface="+mj-cs"/>
                        </a:rPr>
                        <a:t>واضح، روشن</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a:latin typeface="Times New Roman"/>
                          <a:ea typeface="Times New Roman"/>
                          <a:cs typeface="+mj-cs"/>
                        </a:rPr>
                        <a:t>تلفيق کردن</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a:latin typeface="Times New Roman"/>
                          <a:ea typeface="Times New Roman"/>
                          <a:cs typeface="+mj-cs"/>
                        </a:rPr>
                        <a:t>مساوي</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a:latin typeface="Times New Roman"/>
                          <a:ea typeface="Times New Roman"/>
                          <a:cs typeface="+mj-cs"/>
                        </a:rPr>
                        <a:t>بدون توالي همزمان</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9971">
                <a:tc vMerge="1">
                  <a:txBody>
                    <a:bodyPr/>
                    <a:lstStyle/>
                    <a:p>
                      <a:endParaRPr lang="en-US"/>
                    </a:p>
                  </a:txBody>
                  <a:tcPr/>
                </a:tc>
                <a:tc rowSpan="2">
                  <a:txBody>
                    <a:bodyPr/>
                    <a:lstStyle/>
                    <a:p>
                      <a:pPr algn="ctr" rtl="1">
                        <a:spcAft>
                          <a:spcPts val="0"/>
                        </a:spcAft>
                        <a:tabLst>
                          <a:tab pos="16510" algn="l"/>
                        </a:tabLst>
                      </a:pPr>
                      <a:r>
                        <a:rPr lang="fa-IR" sz="2400" b="1">
                          <a:latin typeface="Times New Roman"/>
                          <a:ea typeface="Times New Roman"/>
                          <a:cs typeface="+mj-cs"/>
                        </a:rPr>
                        <a:t>ارتباط دادن</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spcAft>
                          <a:spcPts val="0"/>
                        </a:spcAft>
                        <a:tabLst>
                          <a:tab pos="16510" algn="l"/>
                        </a:tabLst>
                      </a:pPr>
                      <a:r>
                        <a:rPr lang="fa-IR" sz="2400" b="1">
                          <a:latin typeface="Times New Roman"/>
                          <a:ea typeface="Times New Roman"/>
                          <a:cs typeface="+mj-cs"/>
                        </a:rPr>
                        <a:t>کيفي</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rtl="1">
                        <a:spcAft>
                          <a:spcPts val="0"/>
                        </a:spcAft>
                        <a:tabLst>
                          <a:tab pos="16510" algn="l"/>
                        </a:tabLst>
                      </a:pPr>
                      <a:r>
                        <a:rPr lang="fa-IR" sz="2400" b="1">
                          <a:latin typeface="Times New Roman"/>
                          <a:ea typeface="Times New Roman"/>
                          <a:cs typeface="+mj-cs"/>
                        </a:rPr>
                        <a:t>توالي-اول کيفي</a:t>
                      </a:r>
                      <a:endParaRPr lang="en-US" sz="2400" b="1">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6236">
                <a:tc rowSpan="2">
                  <a:txBody>
                    <a:bodyPr/>
                    <a:lstStyle/>
                    <a:p>
                      <a:pPr algn="ctr" rtl="1">
                        <a:spcAft>
                          <a:spcPts val="0"/>
                        </a:spcAft>
                        <a:tabLst>
                          <a:tab pos="16510" algn="l"/>
                        </a:tabLst>
                      </a:pPr>
                      <a:r>
                        <a:rPr lang="fa-IR" sz="2400" b="1" dirty="0">
                          <a:latin typeface="Times New Roman"/>
                          <a:ea typeface="Times New Roman"/>
                          <a:cs typeface="+mj-cs"/>
                        </a:rPr>
                        <a:t>ضمني، تلويحي</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vMerge="1">
                  <a:txBody>
                    <a:bodyPr/>
                    <a:lstStyle/>
                    <a:p>
                      <a:endParaRPr lang="en-US"/>
                    </a:p>
                  </a:txBody>
                  <a:tcPr/>
                </a:tc>
                <a:tc vMerge="1">
                  <a:txBody>
                    <a:bodyPr/>
                    <a:lstStyle/>
                    <a:p>
                      <a:endParaRPr lang="en-US"/>
                    </a:p>
                  </a:txBody>
                  <a:tcPr/>
                </a:tc>
              </a:tr>
              <a:tr h="1173790">
                <a:tc vMerge="1">
                  <a:txBody>
                    <a:bodyPr/>
                    <a:lstStyle/>
                    <a:p>
                      <a:endParaRPr lang="en-US"/>
                    </a:p>
                  </a:txBody>
                  <a:tcPr/>
                </a:tc>
                <a:tc>
                  <a:txBody>
                    <a:bodyPr/>
                    <a:lstStyle/>
                    <a:p>
                      <a:pPr algn="ctr" rtl="1">
                        <a:spcAft>
                          <a:spcPts val="0"/>
                        </a:spcAft>
                        <a:tabLst>
                          <a:tab pos="16510" algn="l"/>
                        </a:tabLst>
                      </a:pPr>
                      <a:r>
                        <a:rPr lang="fa-IR" sz="2400" b="1" dirty="0">
                          <a:latin typeface="Times New Roman"/>
                          <a:ea typeface="Times New Roman"/>
                          <a:cs typeface="+mj-cs"/>
                        </a:rPr>
                        <a:t>لانه کردن</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dirty="0">
                          <a:latin typeface="Times New Roman"/>
                          <a:ea typeface="Times New Roman"/>
                          <a:cs typeface="+mj-cs"/>
                        </a:rPr>
                        <a:t>کمي</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spcAft>
                          <a:spcPts val="0"/>
                        </a:spcAft>
                        <a:tabLst>
                          <a:tab pos="16510" algn="l"/>
                        </a:tabLst>
                      </a:pPr>
                      <a:r>
                        <a:rPr lang="fa-IR" sz="2400" b="1" dirty="0">
                          <a:latin typeface="Times New Roman"/>
                          <a:ea typeface="Times New Roman"/>
                          <a:cs typeface="+mj-cs"/>
                        </a:rPr>
                        <a:t>توالي-اول کمي</a:t>
                      </a:r>
                      <a:endParaRPr lang="en-US" sz="2400" b="1" dirty="0">
                        <a:latin typeface="Times New Roman"/>
                        <a:ea typeface="Times New Roman"/>
                        <a:cs typeface="+mj-cs"/>
                      </a:endParaRPr>
                    </a:p>
                  </a:txBody>
                  <a:tcPr marL="68590" marR="6859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83806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42988" y="765175"/>
            <a:ext cx="6842125" cy="4954588"/>
          </a:xfrm>
          <a:prstGeom prst="rect">
            <a:avLst/>
          </a:prstGeom>
        </p:spPr>
        <p:txBody>
          <a:bodyPr>
            <a:spAutoFit/>
          </a:bodyPr>
          <a:lstStyle/>
          <a:p>
            <a:pPr algn="r">
              <a:defRPr/>
            </a:pPr>
            <a:r>
              <a:rPr lang="fa-IR" sz="2800" dirty="0">
                <a:cs typeface="+mj-cs"/>
              </a:rPr>
              <a:t>گردآوري داده ها در چند مرحله </a:t>
            </a:r>
            <a:r>
              <a:rPr lang="fa-IR" dirty="0"/>
              <a:t>: </a:t>
            </a:r>
          </a:p>
          <a:p>
            <a:pPr algn="r">
              <a:defRPr/>
            </a:pPr>
            <a:r>
              <a:rPr lang="fa-IR" sz="2400" dirty="0">
                <a:cs typeface="+mj-cs"/>
              </a:rPr>
              <a:t>انتخاب مرحله به قصد اوليه پژوهشگر بستگي دارد. </a:t>
            </a:r>
          </a:p>
          <a:p>
            <a:pPr algn="r">
              <a:defRPr/>
            </a:pPr>
            <a:r>
              <a:rPr lang="fa-IR" sz="2400" dirty="0">
                <a:cs typeface="+mj-cs"/>
              </a:rPr>
              <a:t>اگر </a:t>
            </a:r>
            <a:r>
              <a:rPr lang="fa-IR" sz="2400" b="1" dirty="0">
                <a:cs typeface="+mj-cs"/>
              </a:rPr>
              <a:t>هدف کشف موضوع </a:t>
            </a:r>
            <a:r>
              <a:rPr lang="fa-IR" sz="2400" dirty="0">
                <a:cs typeface="+mj-cs"/>
              </a:rPr>
              <a:t>توسط شرکت کنندگان در مکانهاي پژوهش باشد، ابتدا داده هاي کيفي گردآوري مي شود. از طريق داده هاي گردآوري شده از تعداد زيادي از افراد در مرحله دوم پژوهش (معمولاً از نمونه معرف يک جامعه) شناخت از موضوع پژوهش بسط داده می شود. </a:t>
            </a:r>
          </a:p>
          <a:p>
            <a:pPr algn="r">
              <a:defRPr/>
            </a:pPr>
            <a:endParaRPr lang="fa-IR" sz="2400" dirty="0">
              <a:cs typeface="+mj-cs"/>
            </a:endParaRPr>
          </a:p>
          <a:p>
            <a:pPr algn="r">
              <a:defRPr/>
            </a:pPr>
            <a:r>
              <a:rPr lang="fa-IR" sz="2400" dirty="0">
                <a:cs typeface="+mj-cs"/>
              </a:rPr>
              <a:t>به طور همزمان گردآوري هر دو نوع داده کمّي و کيفي با هم گردآوري و اجرا نيز همزمان صورت مي گيرد. در بسياري از طرح ها، گردآوري داده ها طي يک دوره زماني گسترده، عملي نيست. (مثلاً، در علوم سلامت که پرسنلِ پر مشغله پزشکي، براي گردآوري داده ها در مکان پژوهش زمان محدودي دارند).</a:t>
            </a:r>
            <a:endParaRPr lang="en-US" sz="2400" dirty="0">
              <a:cs typeface="+mj-cs"/>
            </a:endParaRPr>
          </a:p>
        </p:txBody>
      </p:sp>
    </p:spTree>
    <p:extLst>
      <p:ext uri="{BB962C8B-B14F-4D97-AF65-F5344CB8AC3E}">
        <p14:creationId xmlns:p14="http://schemas.microsoft.com/office/powerpoint/2010/main" xmlns="" val="325100855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1"/>
          <p:cNvSpPr>
            <a:spLocks noChangeArrowheads="1"/>
          </p:cNvSpPr>
          <p:nvPr/>
        </p:nvSpPr>
        <p:spPr bwMode="auto">
          <a:xfrm>
            <a:off x="1331913" y="873125"/>
            <a:ext cx="6192837" cy="4586288"/>
          </a:xfrm>
          <a:prstGeom prst="rect">
            <a:avLst/>
          </a:prstGeom>
          <a:noFill/>
          <a:ln w="9525">
            <a:noFill/>
            <a:miter lim="800000"/>
            <a:headEnd/>
            <a:tailEnd/>
          </a:ln>
          <a:effectLst/>
        </p:spPr>
        <p:txBody>
          <a:bodyPr anchor="ctr">
            <a:spAutoFit/>
          </a:bodyPr>
          <a:lstStyle/>
          <a:p>
            <a:pPr algn="r" rtl="1" eaLnBrk="0" hangingPunct="0">
              <a:tabLst>
                <a:tab pos="1295400" algn="l"/>
              </a:tabLst>
              <a:defRPr/>
            </a:pPr>
            <a:r>
              <a:rPr lang="fa-IR" sz="2800" b="1" i="1" dirty="0">
                <a:ea typeface="Times New Roman" pitchFamily="18" charset="0"/>
                <a:cs typeface="+mj-cs"/>
              </a:rPr>
              <a:t>وزن دادن</a:t>
            </a:r>
            <a:endParaRPr lang="en-US" sz="2800" dirty="0">
              <a:latin typeface="Times New Roman" pitchFamily="18" charset="0"/>
              <a:ea typeface="Times New Roman" pitchFamily="18" charset="0"/>
              <a:cs typeface="+mj-cs"/>
            </a:endParaRPr>
          </a:p>
          <a:p>
            <a:pPr algn="r" eaLnBrk="0" hangingPunct="0">
              <a:tabLst>
                <a:tab pos="1295400" algn="l"/>
              </a:tabLst>
              <a:defRPr/>
            </a:pPr>
            <a:r>
              <a:rPr lang="fa-IR" sz="2400" dirty="0">
                <a:latin typeface="Times New Roman" pitchFamily="18" charset="0"/>
                <a:ea typeface="Times New Roman" pitchFamily="18" charset="0"/>
                <a:cs typeface="+mj-cs"/>
              </a:rPr>
              <a:t>عامل دوم اثر گذار در طراحي شيوه ها، وزن يا اولويت داده شده به پژوهش کمّي يا کيفي است. </a:t>
            </a:r>
          </a:p>
          <a:p>
            <a:pPr algn="r" rtl="1" eaLnBrk="0" hangingPunct="0">
              <a:tabLst>
                <a:tab pos="1295400" algn="l"/>
              </a:tabLst>
              <a:defRPr/>
            </a:pPr>
            <a:r>
              <a:rPr lang="fa-IR" sz="2400" dirty="0">
                <a:latin typeface="Times New Roman" pitchFamily="18" charset="0"/>
                <a:ea typeface="Times New Roman" pitchFamily="18" charset="0"/>
                <a:cs typeface="+mj-cs"/>
              </a:rPr>
              <a:t>- ممکن است به پژوهش کمّي و کيفي وزن يکساني داده شود. - ممکن است وزن يا اولويت يکي از ديگري بيشتر باشد. </a:t>
            </a:r>
          </a:p>
          <a:p>
            <a:pPr algn="r" rtl="1" eaLnBrk="0" hangingPunct="0">
              <a:buFontTx/>
              <a:buChar char="-"/>
              <a:tabLst>
                <a:tab pos="1295400" algn="l"/>
              </a:tabLst>
              <a:defRPr/>
            </a:pPr>
            <a:r>
              <a:rPr lang="fa-IR" sz="2400" dirty="0">
                <a:latin typeface="Times New Roman" pitchFamily="18" charset="0"/>
                <a:ea typeface="Times New Roman" pitchFamily="18" charset="0"/>
                <a:cs typeface="+mj-cs"/>
              </a:rPr>
              <a:t> تاکيد بر يکي از انواع، به علائق پژوهشگر، مخاطب مطالعه و موضوع مورد تاکيد بستگي دارد. </a:t>
            </a:r>
          </a:p>
          <a:p>
            <a:pPr algn="r" rtl="1" eaLnBrk="0" hangingPunct="0">
              <a:buFontTx/>
              <a:buChar char="-"/>
              <a:tabLst>
                <a:tab pos="1295400" algn="l"/>
              </a:tabLst>
              <a:defRPr/>
            </a:pPr>
            <a:r>
              <a:rPr lang="fa-IR" sz="2400" dirty="0">
                <a:latin typeface="Times New Roman" pitchFamily="18" charset="0"/>
                <a:ea typeface="Times New Roman" pitchFamily="18" charset="0"/>
                <a:cs typeface="+mj-cs"/>
              </a:rPr>
              <a:t> در عمل، وزن دهي از طريق راهبردهايي مانند تا کید مقدماتی بر اطلاعات کمّي يا کيفي، ميزان مداخله يک نوع داده در طرح، استفاده از يک رويکرد استقرايي در مرحله اول (توليد مضامين کيفي) يا يک رويکرد قياسي (آزمودن يک نظريه) انجام مي گيرد</a:t>
            </a:r>
            <a:r>
              <a:rPr lang="fa-IR" sz="2000" dirty="0">
                <a:latin typeface="Times New Roman" pitchFamily="18" charset="0"/>
                <a:ea typeface="Times New Roman" pitchFamily="18" charset="0"/>
                <a:cs typeface="+mj-cs"/>
              </a:rPr>
              <a:t>. </a:t>
            </a:r>
          </a:p>
        </p:txBody>
      </p:sp>
    </p:spTree>
    <p:extLst>
      <p:ext uri="{BB962C8B-B14F-4D97-AF65-F5344CB8AC3E}">
        <p14:creationId xmlns:p14="http://schemas.microsoft.com/office/powerpoint/2010/main" xmlns="" val="8135602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1"/>
          <p:cNvSpPr>
            <a:spLocks noChangeArrowheads="1"/>
          </p:cNvSpPr>
          <p:nvPr/>
        </p:nvSpPr>
        <p:spPr bwMode="auto">
          <a:xfrm>
            <a:off x="1908175" y="811213"/>
            <a:ext cx="5759450" cy="3540125"/>
          </a:xfrm>
          <a:prstGeom prst="rect">
            <a:avLst/>
          </a:prstGeom>
          <a:noFill/>
          <a:ln w="9525">
            <a:noFill/>
            <a:miter lim="800000"/>
            <a:headEnd/>
            <a:tailEnd/>
          </a:ln>
          <a:effectLst/>
        </p:spPr>
        <p:txBody>
          <a:bodyPr anchor="ctr">
            <a:spAutoFit/>
          </a:bodyPr>
          <a:lstStyle/>
          <a:p>
            <a:pPr algn="r" rtl="1" eaLnBrk="0" hangingPunct="0">
              <a:tabLst>
                <a:tab pos="1295400" algn="l"/>
              </a:tabLst>
              <a:defRPr/>
            </a:pPr>
            <a:r>
              <a:rPr lang="fa-IR" sz="2800" b="1" i="1" dirty="0">
                <a:ea typeface="Times New Roman" pitchFamily="18" charset="0"/>
                <a:cs typeface="+mj-cs"/>
              </a:rPr>
              <a:t>ترکيب کردن</a:t>
            </a:r>
          </a:p>
          <a:p>
            <a:pPr algn="r" rtl="1" eaLnBrk="0" hangingPunct="0">
              <a:tabLst>
                <a:tab pos="1295400" algn="l"/>
              </a:tabLst>
              <a:defRPr/>
            </a:pPr>
            <a:endParaRPr lang="en-US" sz="2800" dirty="0">
              <a:latin typeface="Times New Roman" pitchFamily="18" charset="0"/>
              <a:ea typeface="Times New Roman" pitchFamily="18" charset="0"/>
              <a:cs typeface="+mj-cs"/>
            </a:endParaRPr>
          </a:p>
          <a:p>
            <a:pPr algn="r" rtl="1" eaLnBrk="0" hangingPunct="0">
              <a:tabLst>
                <a:tab pos="1295400" algn="l"/>
              </a:tabLst>
              <a:defRPr/>
            </a:pPr>
            <a:r>
              <a:rPr lang="fa-IR" sz="2400" dirty="0">
                <a:latin typeface="Times New Roman" pitchFamily="18" charset="0"/>
                <a:ea typeface="Times New Roman" pitchFamily="18" charset="0"/>
                <a:cs typeface="+mj-cs"/>
              </a:rPr>
              <a:t>با در نظر گرفتن داده هاي متشکل از متن ها و تصاوير و داده هاي متشکل از اعداد، ترکيب داده ها (و در مفهومي وسيعتر، ترکيب سؤالهاي پژوهش، فلسفه و تفسير) خيلي دشوار</a:t>
            </a:r>
            <a:r>
              <a:rPr lang="en-US" sz="2400" dirty="0">
                <a:latin typeface="Times New Roman" pitchFamily="18" charset="0"/>
                <a:ea typeface="Times New Roman" pitchFamily="18" charset="0"/>
                <a:cs typeface="+mj-cs"/>
              </a:rPr>
              <a:t> </a:t>
            </a:r>
            <a:r>
              <a:rPr lang="fa-IR" sz="2400" dirty="0">
                <a:latin typeface="Times New Roman" pitchFamily="18" charset="0"/>
                <a:ea typeface="Times New Roman" pitchFamily="18" charset="0"/>
                <a:cs typeface="+mj-cs"/>
              </a:rPr>
              <a:t>مي شود. </a:t>
            </a:r>
          </a:p>
          <a:p>
            <a:pPr algn="r" rtl="1" eaLnBrk="0" hangingPunct="0">
              <a:tabLst>
                <a:tab pos="1295400" algn="l"/>
              </a:tabLst>
              <a:defRPr/>
            </a:pPr>
            <a:r>
              <a:rPr lang="fa-IR" sz="2400" dirty="0">
                <a:latin typeface="Times New Roman" pitchFamily="18" charset="0"/>
                <a:ea typeface="Times New Roman" pitchFamily="18" charset="0"/>
                <a:cs typeface="+mj-cs"/>
              </a:rPr>
              <a:t>دو سؤال متفاوت در اينجا مطرح مي شود: </a:t>
            </a:r>
          </a:p>
          <a:p>
            <a:pPr algn="r" rtl="1" eaLnBrk="0" hangingPunct="0">
              <a:tabLst>
                <a:tab pos="1295400" algn="l"/>
              </a:tabLst>
              <a:defRPr/>
            </a:pPr>
            <a:r>
              <a:rPr lang="fa-IR" sz="2400" dirty="0">
                <a:latin typeface="Times New Roman" pitchFamily="18" charset="0"/>
                <a:ea typeface="Times New Roman" pitchFamily="18" charset="0"/>
                <a:cs typeface="+mj-cs"/>
              </a:rPr>
              <a:t>1) چه زماني داده ها ترکيب مي شوند؟ </a:t>
            </a:r>
          </a:p>
          <a:p>
            <a:pPr algn="r" rtl="1" eaLnBrk="0" hangingPunct="0">
              <a:tabLst>
                <a:tab pos="1295400" algn="l"/>
              </a:tabLst>
              <a:defRPr/>
            </a:pPr>
            <a:r>
              <a:rPr lang="fa-IR" sz="2400" dirty="0">
                <a:latin typeface="Times New Roman" pitchFamily="18" charset="0"/>
                <a:ea typeface="Times New Roman" pitchFamily="18" charset="0"/>
                <a:cs typeface="+mj-cs"/>
              </a:rPr>
              <a:t>2)  ترکيب چگونه روي مي دهد؟</a:t>
            </a:r>
            <a:r>
              <a:rPr lang="en-US" sz="2400" dirty="0">
                <a:cs typeface="+mj-cs"/>
              </a:rPr>
              <a:t> </a:t>
            </a:r>
          </a:p>
        </p:txBody>
      </p:sp>
    </p:spTree>
    <p:extLst>
      <p:ext uri="{BB962C8B-B14F-4D97-AF65-F5344CB8AC3E}">
        <p14:creationId xmlns:p14="http://schemas.microsoft.com/office/powerpoint/2010/main" xmlns="" val="42846988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35150" y="981075"/>
            <a:ext cx="5905500" cy="2308225"/>
          </a:xfrm>
          <a:prstGeom prst="rect">
            <a:avLst/>
          </a:prstGeom>
        </p:spPr>
        <p:txBody>
          <a:bodyPr>
            <a:spAutoFit/>
          </a:bodyPr>
          <a:lstStyle/>
          <a:p>
            <a:pPr algn="r">
              <a:defRPr/>
            </a:pPr>
            <a:r>
              <a:rPr lang="fa-IR" sz="2400" dirty="0">
                <a:cs typeface="+mj-cs"/>
              </a:rPr>
              <a:t>ترکيب دو نوع داده در چندين سطح روي دهد: </a:t>
            </a:r>
          </a:p>
          <a:p>
            <a:pPr algn="r">
              <a:defRPr/>
            </a:pPr>
            <a:r>
              <a:rPr lang="fa-IR" sz="2400" dirty="0">
                <a:cs typeface="+mj-cs"/>
              </a:rPr>
              <a:t>- در سطح گردآوري داده ها، تحليل داده ها، تفسير، يا در هر سه سطح. </a:t>
            </a:r>
          </a:p>
          <a:p>
            <a:pPr algn="r">
              <a:defRPr/>
            </a:pPr>
            <a:r>
              <a:rPr lang="fa-IR" sz="2400" dirty="0">
                <a:cs typeface="+mj-cs"/>
              </a:rPr>
              <a:t>براي تدوين کنندگان پيشنهاده با روشهای ترکيبي، بحث درباره زمان ترکيب داده ها در پيشنهاده اهميت دارد. </a:t>
            </a:r>
          </a:p>
          <a:p>
            <a:pPr algn="r">
              <a:defRPr/>
            </a:pPr>
            <a:endParaRPr lang="en-US" sz="2400" dirty="0">
              <a:cs typeface="+mj-cs"/>
            </a:endParaRPr>
          </a:p>
        </p:txBody>
      </p:sp>
      <p:sp>
        <p:nvSpPr>
          <p:cNvPr id="3" name="Rectangle 2"/>
          <p:cNvSpPr/>
          <p:nvPr/>
        </p:nvSpPr>
        <p:spPr>
          <a:xfrm>
            <a:off x="1908175" y="3213100"/>
            <a:ext cx="5832475" cy="2308225"/>
          </a:xfrm>
          <a:prstGeom prst="rect">
            <a:avLst/>
          </a:prstGeom>
        </p:spPr>
        <p:txBody>
          <a:bodyPr>
            <a:spAutoFit/>
          </a:bodyPr>
          <a:lstStyle/>
          <a:p>
            <a:pPr algn="r">
              <a:defRPr/>
            </a:pPr>
            <a:r>
              <a:rPr lang="fa-IR" sz="2400" dirty="0">
                <a:cs typeface="+mj-cs"/>
              </a:rPr>
              <a:t>ترکيب به اين معني است که يا داده هاي کيفي و کمّي عملاً در يک سوي پاياني پيوستار ادغام مي شوند، در سوي ديگر پاياني پيوستار جدا نگهداشته مي شوند، يا به طريقي بين اين دو سوي پاياني با هم ترکيب مي شوند. ممکن است دو پايگاه اطلاعاتي مجزا ولي مرتبط به يکديگر نگهداشته شوند.</a:t>
            </a:r>
            <a:endParaRPr lang="en-US" sz="2400" dirty="0">
              <a:cs typeface="+mj-cs"/>
            </a:endParaRPr>
          </a:p>
        </p:txBody>
      </p:sp>
    </p:spTree>
    <p:extLst>
      <p:ext uri="{BB962C8B-B14F-4D97-AF65-F5344CB8AC3E}">
        <p14:creationId xmlns:p14="http://schemas.microsoft.com/office/powerpoint/2010/main" xmlns="" val="37709625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1" name="Rectangle 1"/>
          <p:cNvSpPr>
            <a:spLocks noChangeArrowheads="1"/>
          </p:cNvSpPr>
          <p:nvPr/>
        </p:nvSpPr>
        <p:spPr bwMode="auto">
          <a:xfrm>
            <a:off x="1619250" y="1260475"/>
            <a:ext cx="5832475" cy="3046413"/>
          </a:xfrm>
          <a:prstGeom prst="rect">
            <a:avLst/>
          </a:prstGeom>
          <a:noFill/>
          <a:ln w="9525">
            <a:noFill/>
            <a:miter lim="800000"/>
            <a:headEnd/>
            <a:tailEnd/>
          </a:ln>
          <a:effectLst/>
        </p:spPr>
        <p:txBody>
          <a:bodyPr anchor="ctr">
            <a:spAutoFit/>
          </a:bodyPr>
          <a:lstStyle/>
          <a:p>
            <a:pPr indent="244475" algn="justLow" rtl="1" eaLnBrk="0" hangingPunct="0">
              <a:tabLst>
                <a:tab pos="1295400" algn="l"/>
              </a:tabLst>
              <a:defRPr/>
            </a:pPr>
            <a:r>
              <a:rPr lang="fa-IR" sz="2400" dirty="0">
                <a:latin typeface="Tahoma" pitchFamily="34" charset="0"/>
                <a:ea typeface="Times New Roman" pitchFamily="18" charset="0"/>
                <a:cs typeface="+mj-cs"/>
              </a:rPr>
              <a:t>اگرهدف اوليه پژوهشگر گردآوري يک نوع داده (يعني کمّي) و فراهم آوردن نوع ديگر داده (يعني کيفي) به عنوان اطلاعات حمايت کننده باشد، از تلفيق داده ها و یا از ارتباط بين مراحل پژوهش استفاده نمي شود. </a:t>
            </a:r>
          </a:p>
          <a:p>
            <a:pPr indent="244475" algn="justLow" rtl="1" eaLnBrk="0" hangingPunct="0">
              <a:tabLst>
                <a:tab pos="1295400" algn="l"/>
              </a:tabLst>
              <a:defRPr/>
            </a:pPr>
            <a:r>
              <a:rPr lang="fa-IR" sz="2400" dirty="0">
                <a:latin typeface="Tahoma" pitchFamily="34" charset="0"/>
                <a:ea typeface="Times New Roman" pitchFamily="18" charset="0"/>
                <a:cs typeface="+mj-cs"/>
              </a:rPr>
              <a:t>در عوض، پژوهشگر نوع ثانوي داده ها را در دل مطالعه اي وسيعتر قرار مي دهد که نوع متفاوتي از داده ها ي پايگاه اطلاعاتي اوليه را در خود دارد. پايگاه اطلاعاتي ثانوي نقش حامي در اين مطالعه را ايفا مي کند.  </a:t>
            </a:r>
            <a:endParaRPr lang="fa-IR" sz="2400" dirty="0">
              <a:cs typeface="+mj-cs"/>
            </a:endParaRPr>
          </a:p>
        </p:txBody>
      </p:sp>
    </p:spTree>
    <p:extLst>
      <p:ext uri="{BB962C8B-B14F-4D97-AF65-F5344CB8AC3E}">
        <p14:creationId xmlns:p14="http://schemas.microsoft.com/office/powerpoint/2010/main" xmlns="" val="398754742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7" name="Rectangle 1"/>
          <p:cNvSpPr>
            <a:spLocks noChangeArrowheads="1"/>
          </p:cNvSpPr>
          <p:nvPr/>
        </p:nvSpPr>
        <p:spPr bwMode="auto">
          <a:xfrm>
            <a:off x="1258889" y="857250"/>
            <a:ext cx="6437311" cy="4893647"/>
          </a:xfrm>
          <a:prstGeom prst="rect">
            <a:avLst/>
          </a:prstGeom>
          <a:noFill/>
          <a:ln w="9525">
            <a:noFill/>
            <a:miter lim="800000"/>
            <a:headEnd/>
            <a:tailEnd/>
          </a:ln>
          <a:effectLst/>
        </p:spPr>
        <p:txBody>
          <a:bodyPr wrap="square" anchor="ctr">
            <a:spAutoFit/>
          </a:bodyPr>
          <a:lstStyle/>
          <a:p>
            <a:pPr algn="r" rtl="1" eaLnBrk="0" hangingPunct="0">
              <a:tabLst>
                <a:tab pos="1295400" algn="l"/>
              </a:tabLst>
              <a:defRPr/>
            </a:pPr>
            <a:r>
              <a:rPr lang="fa-IR" sz="2400" b="1" dirty="0">
                <a:latin typeface="Tahoma" pitchFamily="34" charset="0"/>
                <a:ea typeface="Times New Roman" pitchFamily="18" charset="0"/>
                <a:cs typeface="+mj-cs"/>
              </a:rPr>
              <a:t>نظريه پردازي يا تبديل چشم اندازها</a:t>
            </a:r>
            <a:endParaRPr lang="en-US" sz="2400" dirty="0">
              <a:latin typeface="Tahoma" pitchFamily="34" charset="0"/>
              <a:ea typeface="Times New Roman" pitchFamily="18" charset="0"/>
              <a:cs typeface="+mj-cs"/>
            </a:endParaRPr>
          </a:p>
          <a:p>
            <a:pPr algn="r" rtl="1" eaLnBrk="0" hangingPunct="0">
              <a:tabLst>
                <a:tab pos="1295400" algn="l"/>
              </a:tabLst>
              <a:defRPr/>
            </a:pPr>
            <a:r>
              <a:rPr lang="fa-IR" sz="2400" dirty="0">
                <a:latin typeface="Tahoma" pitchFamily="34" charset="0"/>
                <a:ea typeface="Times New Roman" pitchFamily="18" charset="0"/>
                <a:cs typeface="+mj-cs"/>
              </a:rPr>
              <a:t>آخرين عاملي که بايد مورد توجه قرار گيرد اين است:</a:t>
            </a:r>
          </a:p>
          <a:p>
            <a:pPr algn="r" rtl="1" eaLnBrk="0" hangingPunct="0">
              <a:tabLst>
                <a:tab pos="1295400" algn="l"/>
              </a:tabLst>
              <a:defRPr/>
            </a:pPr>
            <a:r>
              <a:rPr lang="fa-IR" sz="2400" dirty="0">
                <a:latin typeface="Tahoma" pitchFamily="34" charset="0"/>
                <a:ea typeface="Times New Roman" pitchFamily="18" charset="0"/>
                <a:cs typeface="+mj-cs"/>
              </a:rPr>
              <a:t> -  آيا چشم انداز نظري وسيعتري طرح را هدايت مي کند؟</a:t>
            </a:r>
            <a:r>
              <a:rPr lang="fa-IR" sz="2400" dirty="0">
                <a:latin typeface="Times New Roman" pitchFamily="18" charset="0"/>
                <a:ea typeface="Times New Roman" pitchFamily="18" charset="0"/>
                <a:cs typeface="+mj-cs"/>
              </a:rPr>
              <a:t> </a:t>
            </a:r>
          </a:p>
          <a:p>
            <a:pPr algn="r" rtl="1" eaLnBrk="0" hangingPunct="0">
              <a:tabLst>
                <a:tab pos="1295400" algn="l"/>
              </a:tabLst>
              <a:defRPr/>
            </a:pPr>
            <a:r>
              <a:rPr lang="fa-IR" sz="2400" dirty="0">
                <a:latin typeface="Times New Roman" pitchFamily="18" charset="0"/>
                <a:ea typeface="Times New Roman" pitchFamily="18" charset="0"/>
                <a:cs typeface="+mj-cs"/>
              </a:rPr>
              <a:t>-  ممکن است که نظريه، نظريه اي مربوط به علوم اجتماعي باشد (مثلاً، نظريه انتخاب</a:t>
            </a:r>
            <a:r>
              <a:rPr lang="fa-IR" sz="2400" dirty="0" bmk="">
                <a:latin typeface="Times New Roman" pitchFamily="18" charset="0"/>
                <a:ea typeface="Times New Roman" pitchFamily="18" charset="0"/>
                <a:cs typeface="+mj-cs"/>
              </a:rPr>
              <a:t>، نظريه رهبري، نظريه اسنادي)،</a:t>
            </a:r>
            <a:r>
              <a:rPr lang="fa-IR" sz="2400" dirty="0">
                <a:latin typeface="Times New Roman" pitchFamily="18" charset="0"/>
                <a:ea typeface="Times New Roman" pitchFamily="18" charset="0"/>
                <a:cs typeface="+mj-cs"/>
              </a:rPr>
              <a:t> يا لنز نظري گسترده اي باشد (مثلاً جنسيت، نژاد، طبقه؛ به فصل سه نگاه کنيد). </a:t>
            </a:r>
          </a:p>
          <a:p>
            <a:pPr algn="r" rtl="1" eaLnBrk="0" hangingPunct="0">
              <a:tabLst>
                <a:tab pos="1295400" algn="l"/>
              </a:tabLst>
              <a:defRPr/>
            </a:pPr>
            <a:r>
              <a:rPr lang="fa-IR" sz="2400" dirty="0">
                <a:latin typeface="Times New Roman" pitchFamily="18" charset="0"/>
                <a:ea typeface="Times New Roman" pitchFamily="18" charset="0"/>
                <a:cs typeface="+mj-cs"/>
              </a:rPr>
              <a:t>-  پژوهشگران پژوهش خود را با نظريه ها، چارچوبها و حدس هايي آغاز مي کنند و ممکن است در مطالعه به روشهای ترکيبي، به صراحت بيان شوند يا تلويحي باشند و ذکري از آنها به ميان نيايد</a:t>
            </a:r>
            <a:r>
              <a:rPr lang="en-US" sz="2400" dirty="0">
                <a:latin typeface="Times New Roman" pitchFamily="18" charset="0"/>
                <a:ea typeface="Times New Roman" pitchFamily="18" charset="0"/>
                <a:cs typeface="+mj-cs"/>
              </a:rPr>
              <a:t>. </a:t>
            </a:r>
            <a:endParaRPr lang="en-US" sz="2400" dirty="0">
              <a:cs typeface="+mj-cs"/>
            </a:endParaRPr>
          </a:p>
          <a:p>
            <a:pPr algn="r" eaLnBrk="0" hangingPunct="0">
              <a:tabLst>
                <a:tab pos="1295400" algn="l"/>
              </a:tabLst>
              <a:defRPr/>
            </a:pPr>
            <a:r>
              <a:rPr lang="en-US" sz="2400" dirty="0">
                <a:cs typeface="+mj-cs"/>
              </a:rPr>
              <a:t/>
            </a:r>
            <a:br>
              <a:rPr lang="en-US" sz="2400" dirty="0">
                <a:cs typeface="+mj-cs"/>
              </a:rPr>
            </a:br>
            <a:endParaRPr lang="en-US" sz="2400" dirty="0">
              <a:cs typeface="+mj-cs"/>
            </a:endParaRPr>
          </a:p>
        </p:txBody>
      </p:sp>
    </p:spTree>
    <p:extLst>
      <p:ext uri="{BB962C8B-B14F-4D97-AF65-F5344CB8AC3E}">
        <p14:creationId xmlns:p14="http://schemas.microsoft.com/office/powerpoint/2010/main" xmlns="" val="7401830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2737135897"/>
              </p:ext>
            </p:extLst>
          </p:nvPr>
        </p:nvGraphicFramePr>
        <p:xfrm>
          <a:off x="381000" y="609600"/>
          <a:ext cx="7697787" cy="5257800"/>
        </p:xfrm>
        <a:graphic>
          <a:graphicData uri="http://schemas.openxmlformats.org/drawingml/2006/table">
            <a:tbl>
              <a:tblPr/>
              <a:tblGrid>
                <a:gridCol w="1905000"/>
                <a:gridCol w="2362200"/>
                <a:gridCol w="2476879"/>
                <a:gridCol w="953708"/>
              </a:tblGrid>
              <a:tr h="5154613">
                <a:tc>
                  <a:txBody>
                    <a:bodyPr/>
                    <a:lstStyle/>
                    <a:p>
                      <a:pPr marL="342900" lvl="0" indent="-342900" algn="r" rtl="1">
                        <a:lnSpc>
                          <a:spcPct val="115000"/>
                        </a:lnSpc>
                        <a:spcAft>
                          <a:spcPts val="0"/>
                        </a:spcAft>
                        <a:buFont typeface="Symbol"/>
                        <a:buChar char=""/>
                        <a:tabLst>
                          <a:tab pos="186690" algn="l"/>
                        </a:tabLst>
                      </a:pPr>
                      <a:r>
                        <a:rPr lang="ar-SA" sz="2000" dirty="0">
                          <a:latin typeface="Calibri"/>
                          <a:ea typeface="Calibri"/>
                          <a:cs typeface="+mj-cs"/>
                        </a:rPr>
                        <a:t>ايجاد دو نوع داده کمّي و كيفي منطقي براي آميختن </a:t>
                      </a:r>
                      <a:endParaRPr lang="en-US" sz="2000" dirty="0">
                        <a:latin typeface="Calibri"/>
                        <a:ea typeface="Calibri"/>
                        <a:cs typeface="+mj-cs"/>
                      </a:endParaRPr>
                    </a:p>
                    <a:p>
                      <a:pPr marL="342900" lvl="0" indent="-342900" algn="r" rtl="1">
                        <a:lnSpc>
                          <a:spcPct val="115000"/>
                        </a:lnSpc>
                        <a:spcAft>
                          <a:spcPts val="0"/>
                        </a:spcAft>
                        <a:buFont typeface="Symbol"/>
                        <a:buChar char=""/>
                        <a:tabLst>
                          <a:tab pos="186690" algn="l"/>
                        </a:tabLst>
                      </a:pPr>
                      <a:r>
                        <a:rPr lang="ar-SA" sz="2000" dirty="0">
                          <a:latin typeface="Calibri"/>
                          <a:ea typeface="Calibri"/>
                          <a:cs typeface="+mj-cs"/>
                        </a:rPr>
                        <a:t>تلفيق داده ها در سطوح مختلف پژوهش </a:t>
                      </a:r>
                      <a:endParaRPr lang="en-US" sz="2000" dirty="0">
                        <a:latin typeface="Calibri"/>
                        <a:ea typeface="Calibri"/>
                        <a:cs typeface="+mj-cs"/>
                      </a:endParaRPr>
                    </a:p>
                    <a:p>
                      <a:pPr marL="342900" lvl="0" indent="-342900" algn="r" rtl="1">
                        <a:lnSpc>
                          <a:spcPct val="115000"/>
                        </a:lnSpc>
                        <a:spcAft>
                          <a:spcPts val="0"/>
                        </a:spcAft>
                        <a:buFont typeface="Symbol"/>
                        <a:buChar char=""/>
                        <a:tabLst>
                          <a:tab pos="186690" algn="l"/>
                        </a:tabLst>
                      </a:pPr>
                      <a:r>
                        <a:rPr lang="ar-SA" sz="2000" dirty="0">
                          <a:latin typeface="Calibri"/>
                          <a:ea typeface="Calibri"/>
                          <a:cs typeface="+mj-cs"/>
                        </a:rPr>
                        <a:t>ارائه تصاويري از شيوه هاي مطالعه </a:t>
                      </a:r>
                      <a:endParaRPr lang="en-US" sz="2000" dirty="0">
                        <a:latin typeface="Calibri"/>
                        <a:ea typeface="Calibri"/>
                        <a:cs typeface="+mj-cs"/>
                      </a:endParaRPr>
                    </a:p>
                    <a:p>
                      <a:pPr marL="342900" lvl="0" indent="-342900" algn="r" rtl="1">
                        <a:lnSpc>
                          <a:spcPct val="115000"/>
                        </a:lnSpc>
                        <a:spcAft>
                          <a:spcPts val="1000"/>
                        </a:spcAft>
                        <a:buFont typeface="Symbol"/>
                        <a:buChar char=""/>
                        <a:tabLst>
                          <a:tab pos="186690" algn="l"/>
                        </a:tabLst>
                      </a:pPr>
                      <a:r>
                        <a:rPr lang="ar-SA" sz="2000" dirty="0">
                          <a:latin typeface="Calibri"/>
                          <a:ea typeface="Calibri"/>
                          <a:cs typeface="+mj-cs"/>
                        </a:rPr>
                        <a:t>بهره گيری از فعاليتهاي پژوهشهاي کمّي و كيفي با هم </a:t>
                      </a:r>
                      <a:endParaRPr lang="en-US" sz="2000" dirty="0">
                        <a:latin typeface="Calibri"/>
                        <a:ea typeface="Calibri"/>
                        <a:cs typeface="+mj-cs"/>
                      </a:endParaRPr>
                    </a:p>
                  </a:txBody>
                  <a:tcPr marL="45537" marR="45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60020" algn="l"/>
                        </a:tabLst>
                      </a:pPr>
                      <a:r>
                        <a:rPr lang="ar-SA" sz="2000" dirty="0">
                          <a:latin typeface="Calibri"/>
                          <a:ea typeface="Calibri"/>
                          <a:cs typeface="+mj-cs"/>
                        </a:rPr>
                        <a:t>آزمودن یا تأييد نظريه </a:t>
                      </a:r>
                      <a:endParaRPr lang="en-US" sz="2000" dirty="0">
                        <a:latin typeface="Calibri"/>
                        <a:ea typeface="Calibri"/>
                        <a:cs typeface="+mj-cs"/>
                      </a:endParaRPr>
                    </a:p>
                    <a:p>
                      <a:pPr marL="342900" lvl="0" indent="-342900" algn="r" rtl="1">
                        <a:lnSpc>
                          <a:spcPct val="115000"/>
                        </a:lnSpc>
                        <a:spcAft>
                          <a:spcPts val="0"/>
                        </a:spcAft>
                        <a:buFont typeface="Symbol"/>
                        <a:buChar char=""/>
                        <a:tabLst>
                          <a:tab pos="160020" algn="l"/>
                        </a:tabLst>
                      </a:pPr>
                      <a:r>
                        <a:rPr lang="ar-SA" sz="2000" dirty="0">
                          <a:latin typeface="Calibri"/>
                          <a:ea typeface="Calibri"/>
                          <a:cs typeface="+mj-cs"/>
                        </a:rPr>
                        <a:t>شناسايي متغيرهاي مطالعه </a:t>
                      </a:r>
                      <a:endParaRPr lang="en-US" sz="2000" dirty="0">
                        <a:latin typeface="Calibri"/>
                        <a:ea typeface="Calibri"/>
                        <a:cs typeface="+mj-cs"/>
                      </a:endParaRPr>
                    </a:p>
                    <a:p>
                      <a:pPr marL="342900" lvl="0" indent="-342900" algn="r" rtl="1">
                        <a:lnSpc>
                          <a:spcPct val="115000"/>
                        </a:lnSpc>
                        <a:spcAft>
                          <a:spcPts val="0"/>
                        </a:spcAft>
                        <a:buFont typeface="Symbol"/>
                        <a:buChar char=""/>
                        <a:tabLst>
                          <a:tab pos="160020" algn="l"/>
                        </a:tabLst>
                      </a:pPr>
                      <a:r>
                        <a:rPr lang="ar-SA" sz="2000" dirty="0">
                          <a:latin typeface="Calibri"/>
                          <a:ea typeface="Calibri"/>
                          <a:cs typeface="+mj-cs"/>
                        </a:rPr>
                        <a:t>ارائه متغيرها در سؤالها يا فرضيه هاي پژوهش </a:t>
                      </a:r>
                      <a:endParaRPr lang="en-US" sz="2000" dirty="0">
                        <a:latin typeface="Calibri"/>
                        <a:ea typeface="Calibri"/>
                        <a:cs typeface="+mj-cs"/>
                      </a:endParaRPr>
                    </a:p>
                    <a:p>
                      <a:pPr marL="342900" lvl="0" indent="-342900" algn="r" rtl="1">
                        <a:lnSpc>
                          <a:spcPct val="115000"/>
                        </a:lnSpc>
                        <a:spcAft>
                          <a:spcPts val="0"/>
                        </a:spcAft>
                        <a:buFont typeface="Symbol"/>
                        <a:buChar char=""/>
                        <a:tabLst>
                          <a:tab pos="160020" algn="l"/>
                        </a:tabLst>
                      </a:pPr>
                      <a:r>
                        <a:rPr lang="ar-SA" sz="2000" dirty="0">
                          <a:latin typeface="Calibri"/>
                          <a:ea typeface="Calibri"/>
                          <a:cs typeface="+mj-cs"/>
                        </a:rPr>
                        <a:t>استفاده از معيارهاي اعتبار و پايايي </a:t>
                      </a:r>
                      <a:endParaRPr lang="en-US" sz="2000" dirty="0">
                        <a:latin typeface="Calibri"/>
                        <a:ea typeface="Calibri"/>
                        <a:cs typeface="+mj-cs"/>
                      </a:endParaRPr>
                    </a:p>
                    <a:p>
                      <a:pPr marL="342900" lvl="0" indent="-342900" algn="r" rtl="1">
                        <a:lnSpc>
                          <a:spcPct val="115000"/>
                        </a:lnSpc>
                        <a:spcAft>
                          <a:spcPts val="1000"/>
                        </a:spcAft>
                        <a:buFont typeface="Symbol"/>
                        <a:buChar char=""/>
                        <a:tabLst>
                          <a:tab pos="160020" algn="l"/>
                          <a:tab pos="584200" algn="l"/>
                        </a:tabLst>
                      </a:pPr>
                      <a:r>
                        <a:rPr lang="ar-SA" sz="2000" dirty="0">
                          <a:latin typeface="Calibri"/>
                          <a:ea typeface="Calibri"/>
                          <a:cs typeface="+mj-cs"/>
                        </a:rPr>
                        <a:t>مشاهده و اندازه گيري اطلاعات به صورت عددي </a:t>
                      </a:r>
                      <a:endParaRPr lang="en-US" sz="2000" dirty="0">
                        <a:latin typeface="Calibri"/>
                        <a:ea typeface="Calibri"/>
                        <a:cs typeface="+mj-cs"/>
                      </a:endParaRPr>
                    </a:p>
                    <a:p>
                      <a:pPr marL="342900" lvl="0" indent="-342900" algn="r" rtl="1">
                        <a:lnSpc>
                          <a:spcPct val="115000"/>
                        </a:lnSpc>
                        <a:spcAft>
                          <a:spcPts val="0"/>
                        </a:spcAft>
                        <a:buFont typeface="Symbol"/>
                        <a:buChar char=""/>
                        <a:tabLst>
                          <a:tab pos="160020" algn="l"/>
                        </a:tabLst>
                      </a:pPr>
                      <a:r>
                        <a:rPr lang="ar-SA" sz="2000" dirty="0">
                          <a:latin typeface="Calibri"/>
                          <a:ea typeface="Calibri"/>
                          <a:cs typeface="+mj-cs"/>
                        </a:rPr>
                        <a:t>استفاده از رويكردهاي غيرسودار </a:t>
                      </a:r>
                      <a:endParaRPr lang="en-US" sz="2000" dirty="0">
                        <a:latin typeface="Calibri"/>
                        <a:ea typeface="Calibri"/>
                        <a:cs typeface="+mj-cs"/>
                      </a:endParaRPr>
                    </a:p>
                    <a:p>
                      <a:pPr marL="342900" lvl="0" indent="-342900" algn="r" rtl="1">
                        <a:lnSpc>
                          <a:spcPct val="115000"/>
                        </a:lnSpc>
                        <a:spcAft>
                          <a:spcPts val="1000"/>
                        </a:spcAft>
                        <a:buFont typeface="Symbol"/>
                        <a:buChar char=""/>
                        <a:tabLst>
                          <a:tab pos="160020" algn="l"/>
                        </a:tabLst>
                      </a:pPr>
                      <a:r>
                        <a:rPr lang="ar-SA" sz="2000" dirty="0">
                          <a:latin typeface="Calibri"/>
                          <a:ea typeface="Calibri"/>
                          <a:cs typeface="+mj-cs"/>
                        </a:rPr>
                        <a:t>استفاده از شيوه هاي آماري </a:t>
                      </a:r>
                      <a:endParaRPr lang="en-US" sz="2000" dirty="0">
                        <a:latin typeface="Calibri"/>
                        <a:ea typeface="Calibri"/>
                        <a:cs typeface="+mj-cs"/>
                      </a:endParaRPr>
                    </a:p>
                  </a:txBody>
                  <a:tcPr marL="45537" marR="45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موضعي برمي گزيند،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گرد آوري معاني شركت كنندگان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تمركز بر يك مفهوم يا پديده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وارد کردن ارزشهاي شخصي در مطالعه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مطالعه بافت يا موقعيت شركت كنندگان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اعتباريابي صحت يافته ها </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Lst>
                      </a:pPr>
                      <a:r>
                        <a:rPr lang="ar-SA" sz="2000" dirty="0">
                          <a:latin typeface="Calibri"/>
                          <a:ea typeface="Calibri"/>
                          <a:cs typeface="+mj-cs"/>
                        </a:rPr>
                        <a:t>تفسير داده ها</a:t>
                      </a:r>
                      <a:endParaRPr lang="en-US" sz="2000" dirty="0">
                        <a:latin typeface="Calibri"/>
                        <a:ea typeface="Calibri"/>
                        <a:cs typeface="+mj-cs"/>
                      </a:endParaRPr>
                    </a:p>
                    <a:p>
                      <a:pPr marL="342900" lvl="0" indent="-342900" algn="r" rtl="1">
                        <a:lnSpc>
                          <a:spcPct val="115000"/>
                        </a:lnSpc>
                        <a:spcAft>
                          <a:spcPts val="0"/>
                        </a:spcAft>
                        <a:buFont typeface="Symbol"/>
                        <a:buChar char=""/>
                        <a:tabLst>
                          <a:tab pos="149225" algn="l"/>
                          <a:tab pos="584200" algn="l"/>
                        </a:tabLst>
                      </a:pPr>
                      <a:r>
                        <a:rPr lang="en-GB" sz="2000" dirty="0">
                          <a:latin typeface="Times New Roman"/>
                          <a:ea typeface="Calibri"/>
                          <a:cs typeface="+mj-cs"/>
                        </a:rPr>
                        <a:t> </a:t>
                      </a:r>
                      <a:r>
                        <a:rPr lang="ar-SA" sz="2000" dirty="0">
                          <a:latin typeface="Calibri"/>
                          <a:ea typeface="Calibri"/>
                          <a:cs typeface="+mj-cs"/>
                        </a:rPr>
                        <a:t>ایجاد برنامه  براي تغيير </a:t>
                      </a:r>
                      <a:endParaRPr lang="en-US" sz="2000" dirty="0">
                        <a:latin typeface="Calibri"/>
                        <a:ea typeface="Calibri"/>
                        <a:cs typeface="+mj-cs"/>
                      </a:endParaRPr>
                    </a:p>
                    <a:p>
                      <a:pPr marL="342900" lvl="0" indent="-342900" algn="r" rtl="1">
                        <a:lnSpc>
                          <a:spcPct val="115000"/>
                        </a:lnSpc>
                        <a:spcAft>
                          <a:spcPts val="1000"/>
                        </a:spcAft>
                        <a:buFont typeface="Symbol"/>
                        <a:buChar char=""/>
                        <a:tabLst>
                          <a:tab pos="149225" algn="l"/>
                        </a:tabLst>
                      </a:pPr>
                      <a:r>
                        <a:rPr lang="ar-SA" sz="2000" dirty="0">
                          <a:latin typeface="Calibri"/>
                          <a:ea typeface="Calibri"/>
                          <a:cs typeface="+mj-cs"/>
                        </a:rPr>
                        <a:t>همكاري با شركت كنندگان </a:t>
                      </a:r>
                      <a:endParaRPr lang="en-US" sz="2000" dirty="0">
                        <a:latin typeface="Calibri"/>
                        <a:ea typeface="Calibri"/>
                        <a:cs typeface="+mj-cs"/>
                      </a:endParaRPr>
                    </a:p>
                  </a:txBody>
                  <a:tcPr marL="45537" marR="45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55600" algn="r" rtl="1">
                        <a:lnSpc>
                          <a:spcPct val="115000"/>
                        </a:lnSpc>
                        <a:spcAft>
                          <a:spcPts val="1000"/>
                        </a:spcAft>
                        <a:tabLst>
                          <a:tab pos="130810" algn="l"/>
                        </a:tabLst>
                      </a:pPr>
                      <a:endParaRPr lang="ar-SA" sz="2000" dirty="0">
                        <a:latin typeface="Calibri"/>
                        <a:ea typeface="Calibri"/>
                        <a:cs typeface="+mj-cs"/>
                      </a:endParaRPr>
                    </a:p>
                    <a:p>
                      <a:pPr marL="40005" algn="r" rtl="1">
                        <a:lnSpc>
                          <a:spcPct val="115000"/>
                        </a:lnSpc>
                        <a:spcAft>
                          <a:spcPts val="1000"/>
                        </a:spcAft>
                        <a:tabLst>
                          <a:tab pos="130810" algn="l"/>
                        </a:tabLst>
                      </a:pPr>
                      <a:r>
                        <a:rPr lang="ar-SA" sz="2000" dirty="0">
                          <a:latin typeface="Calibri"/>
                          <a:ea typeface="Calibri"/>
                          <a:cs typeface="+mj-cs"/>
                        </a:rPr>
                        <a:t>فعاليتهاي پژوهشگر </a:t>
                      </a:r>
                      <a:endParaRPr lang="en-US" sz="2000" dirty="0">
                        <a:latin typeface="Calibri"/>
                        <a:ea typeface="Calibri"/>
                        <a:cs typeface="+mj-cs"/>
                      </a:endParaRPr>
                    </a:p>
                  </a:txBody>
                  <a:tcPr marL="45537" marR="455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845979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
          <p:cNvSpPr>
            <a:spLocks noChangeArrowheads="1"/>
          </p:cNvSpPr>
          <p:nvPr/>
        </p:nvSpPr>
        <p:spPr bwMode="auto">
          <a:xfrm>
            <a:off x="1403350" y="950913"/>
            <a:ext cx="5832475" cy="3846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Low" rtl="1" eaLnBrk="0" hangingPunct="0">
              <a:tabLst>
                <a:tab pos="5851525" algn="l"/>
              </a:tabLst>
            </a:pPr>
            <a:r>
              <a:rPr lang="ar-SA" sz="2800" dirty="0">
                <a:latin typeface="Rockwell" pitchFamily="18" charset="0"/>
                <a:ea typeface="Calibri" pitchFamily="34" charset="0"/>
                <a:cs typeface="Times New Roman" pitchFamily="18" charset="0"/>
              </a:rPr>
              <a:t>طرح همسو سازی</a:t>
            </a:r>
            <a:endParaRPr lang="en-US" sz="2800" dirty="0">
              <a:latin typeface="Rockwell" pitchFamily="18" charset="0"/>
              <a:ea typeface="Calibri" pitchFamily="34" charset="0"/>
              <a:cs typeface="Times New Roman" pitchFamily="18" charset="0"/>
            </a:endParaRPr>
          </a:p>
          <a:p>
            <a:pPr algn="justLow" rtl="1" eaLnBrk="0" hangingPunct="0">
              <a:tabLst>
                <a:tab pos="5851525" algn="l"/>
              </a:tabLst>
            </a:pPr>
            <a:r>
              <a:rPr lang="ar-SA" sz="2400" dirty="0">
                <a:latin typeface="Rockwell" pitchFamily="18" charset="0"/>
                <a:ea typeface="Calibri" pitchFamily="34" charset="0"/>
                <a:cs typeface="Times New Roman" pitchFamily="18" charset="0"/>
              </a:rPr>
              <a:t>هدف </a:t>
            </a:r>
            <a:r>
              <a:rPr lang="fa-IR" sz="2400" dirty="0" smtClean="0">
                <a:latin typeface="Rockwell" pitchFamily="18" charset="0"/>
                <a:ea typeface="Calibri" pitchFamily="34" charset="0"/>
                <a:cs typeface="Times New Roman" pitchFamily="18" charset="0"/>
              </a:rPr>
              <a:t>:</a:t>
            </a:r>
            <a:endParaRPr lang="fa-IR" sz="2400" dirty="0">
              <a:latin typeface="Rockwell" pitchFamily="18" charset="0"/>
              <a:ea typeface="Calibri" pitchFamily="34" charset="0"/>
              <a:cs typeface="Times New Roman" pitchFamily="18" charset="0"/>
            </a:endParaRPr>
          </a:p>
          <a:p>
            <a:pPr algn="justLow" rtl="1" eaLnBrk="0" hangingPunct="0">
              <a:tabLst>
                <a:tab pos="5851525" algn="l"/>
              </a:tabLst>
            </a:pPr>
            <a:r>
              <a:rPr lang="ar-SA" sz="2400" dirty="0">
                <a:latin typeface="Rockwell" pitchFamily="18" charset="0"/>
                <a:cs typeface="Times New Roman" pitchFamily="18" charset="0"/>
              </a:rPr>
              <a:t>جمع </a:t>
            </a:r>
            <a:r>
              <a:rPr lang="fa-IR" sz="2400" dirty="0">
                <a:latin typeface="Rockwell" pitchFamily="18" charset="0"/>
                <a:cs typeface="Times New Roman" pitchFamily="18" charset="0"/>
              </a:rPr>
              <a:t>آوری داده های کمی و کیفی به صورت مستقل، همزمان و با وزن یکسان و تفسیر یافته ها بر اساس نتایج حاصل از دو نوع داده.</a:t>
            </a:r>
          </a:p>
          <a:p>
            <a:pPr algn="justLow" rtl="1" eaLnBrk="0" hangingPunct="0">
              <a:tabLst>
                <a:tab pos="5851525" algn="l"/>
              </a:tabLst>
            </a:pPr>
            <a:r>
              <a:rPr lang="fa-IR" sz="2400" dirty="0">
                <a:latin typeface="Rockwell" pitchFamily="18" charset="0"/>
                <a:cs typeface="Times New Roman" pitchFamily="18" charset="0"/>
              </a:rPr>
              <a:t>- </a:t>
            </a:r>
            <a:r>
              <a:rPr lang="ar-SA" sz="2400" dirty="0">
                <a:latin typeface="Rockwell" pitchFamily="18" charset="0"/>
                <a:cs typeface="Times New Roman" pitchFamily="18" charset="0"/>
              </a:rPr>
              <a:t>به دست آوردن داده‌هايي متفاوت، اما مكمل، در مورد يك مسئله است، تا بتوان مسئله پژوهشي را كاملا درك كرد.</a:t>
            </a:r>
            <a:endParaRPr lang="en-US" sz="2400" dirty="0">
              <a:latin typeface="Rockwell" pitchFamily="18" charset="0"/>
            </a:endParaRPr>
          </a:p>
          <a:p>
            <a:pPr algn="justLow" rtl="1" eaLnBrk="0" hangingPunct="0">
              <a:tabLst>
                <a:tab pos="5851525" algn="l"/>
              </a:tabLst>
            </a:pPr>
            <a:r>
              <a:rPr lang="fa-IR" sz="2400" dirty="0">
                <a:latin typeface="Rockwell" pitchFamily="18" charset="0"/>
                <a:cs typeface="Times New Roman" pitchFamily="18" charset="0"/>
              </a:rPr>
              <a:t>- </a:t>
            </a:r>
            <a:r>
              <a:rPr lang="ar-SA" sz="2400" dirty="0">
                <a:latin typeface="Rockwell" pitchFamily="18" charset="0"/>
                <a:cs typeface="Times New Roman" pitchFamily="18" charset="0"/>
              </a:rPr>
              <a:t>كنار هم گذاشتن نقاط قوت و ضعف نا همپوش </a:t>
            </a:r>
            <a:r>
              <a:rPr lang="ar-SA" sz="2400" dirty="0" smtClean="0">
                <a:latin typeface="Rockwell" pitchFamily="18" charset="0"/>
                <a:cs typeface="Times New Roman" pitchFamily="18" charset="0"/>
              </a:rPr>
              <a:t>روشهاي </a:t>
            </a:r>
            <a:r>
              <a:rPr lang="ar-SA" sz="2400" dirty="0">
                <a:latin typeface="Rockwell" pitchFamily="18" charset="0"/>
                <a:cs typeface="Times New Roman" pitchFamily="18" charset="0"/>
              </a:rPr>
              <a:t>كمي (حجم بزرگ نمونه،  روندها،تعمیم)، با </a:t>
            </a:r>
            <a:r>
              <a:rPr lang="ar-SA" sz="2400" dirty="0" smtClean="0">
                <a:latin typeface="Rockwell" pitchFamily="18" charset="0"/>
                <a:cs typeface="Times New Roman" pitchFamily="18" charset="0"/>
              </a:rPr>
              <a:t>روشهای </a:t>
            </a:r>
            <a:r>
              <a:rPr lang="ar-SA" sz="2400" dirty="0">
                <a:latin typeface="Rockwell" pitchFamily="18" charset="0"/>
                <a:cs typeface="Times New Roman" pitchFamily="18" charset="0"/>
              </a:rPr>
              <a:t>كيفي (حجم نمونه کوچک، جزئیات، عمیق)</a:t>
            </a:r>
          </a:p>
        </p:txBody>
      </p:sp>
    </p:spTree>
    <p:extLst>
      <p:ext uri="{BB962C8B-B14F-4D97-AF65-F5344CB8AC3E}">
        <p14:creationId xmlns:p14="http://schemas.microsoft.com/office/powerpoint/2010/main" xmlns="" val="27922689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773238"/>
            <a:ext cx="4733925" cy="1938337"/>
          </a:xfrm>
          <a:prstGeom prst="rect">
            <a:avLst/>
          </a:prstGeom>
        </p:spPr>
        <p:txBody>
          <a:bodyPr>
            <a:spAutoFit/>
          </a:bodyPr>
          <a:lstStyle/>
          <a:p>
            <a:pPr algn="r" fontAlgn="auto">
              <a:spcBef>
                <a:spcPts val="0"/>
              </a:spcBef>
              <a:spcAft>
                <a:spcPts val="0"/>
              </a:spcAft>
              <a:defRPr/>
            </a:pPr>
            <a:r>
              <a:rPr lang="fa-IR" sz="2400" dirty="0">
                <a:latin typeface="+mn-lt"/>
                <a:cs typeface="+mj-cs"/>
              </a:rPr>
              <a:t>از طرح </a:t>
            </a:r>
            <a:r>
              <a:rPr lang="ar-SA" sz="2400" dirty="0">
                <a:latin typeface="+mn-lt"/>
                <a:ea typeface="Calibri" pitchFamily="34" charset="0"/>
                <a:cs typeface="+mj-cs"/>
              </a:rPr>
              <a:t>همسو سازی </a:t>
            </a:r>
            <a:r>
              <a:rPr lang="fa-IR" sz="2400" dirty="0">
                <a:latin typeface="+mn-lt"/>
                <a:cs typeface="+mj-cs"/>
              </a:rPr>
              <a:t>هنگامي استفاده مي‌شود كه پژوهشگر می خواهد به صورت مستقیم نتایج کمی را با یافته های کیفی مقایسه یا مقابله نماید و یا با داده های کیفی نتایج کمی را بسط داده و یا رواسازی نماید.</a:t>
            </a:r>
            <a:endParaRPr lang="en-US" sz="2400" dirty="0">
              <a:latin typeface="+mn-lt"/>
              <a:cs typeface="+mj-cs"/>
            </a:endParaRPr>
          </a:p>
        </p:txBody>
      </p:sp>
    </p:spTree>
    <p:extLst>
      <p:ext uri="{BB962C8B-B14F-4D97-AF65-F5344CB8AC3E}">
        <p14:creationId xmlns:p14="http://schemas.microsoft.com/office/powerpoint/2010/main" xmlns="" val="3212185370"/>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713" y="1700213"/>
            <a:ext cx="5903912" cy="3048000"/>
          </a:xfrm>
          <a:prstGeom prst="rect">
            <a:avLst/>
          </a:prstGeom>
        </p:spPr>
        <p:txBody>
          <a:bodyPr>
            <a:spAutoFit/>
          </a:bodyPr>
          <a:lstStyle/>
          <a:p>
            <a:pPr algn="r">
              <a:defRPr/>
            </a:pPr>
            <a:r>
              <a:rPr lang="fa-IR" sz="2400" dirty="0">
                <a:cs typeface="+mj-cs"/>
              </a:rPr>
              <a:t>اين طرح معمولاّ مستلزم اجرای هم زمان، اما جمع‌آوري و تحليل داده‌هاي كيفي و كمي به صورت جداگانه است، تا مسئله پژوهش به بهترين شكل درك شود.</a:t>
            </a:r>
          </a:p>
          <a:p>
            <a:pPr algn="r">
              <a:defRPr/>
            </a:pPr>
            <a:r>
              <a:rPr lang="fa-IR" sz="2400" dirty="0">
                <a:cs typeface="+mj-cs"/>
              </a:rPr>
              <a:t>-  دو مجموعه اطلاعات در هم تركيب می شوند. </a:t>
            </a:r>
          </a:p>
          <a:p>
            <a:pPr algn="r">
              <a:defRPr/>
            </a:pPr>
            <a:r>
              <a:rPr lang="fa-IR" sz="2400" dirty="0">
                <a:cs typeface="+mj-cs"/>
              </a:rPr>
              <a:t>-  تركيب معمولاّ از طریق كنار هم قرار دادن داده های کمی و کیفی در مرحله تفسیر و يا برای تسهیل در ترکیب دو مجموعه داده، از طریق تبديل داده ها در جریان تحلیل صورت مي‌گيرد. </a:t>
            </a:r>
            <a:endParaRPr lang="en-US" sz="2400" dirty="0">
              <a:cs typeface="+mj-cs"/>
            </a:endParaRPr>
          </a:p>
        </p:txBody>
      </p:sp>
    </p:spTree>
    <p:extLst>
      <p:ext uri="{BB962C8B-B14F-4D97-AF65-F5344CB8AC3E}">
        <p14:creationId xmlns:p14="http://schemas.microsoft.com/office/powerpoint/2010/main" xmlns="" val="317351832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lstStyle/>
          <a:p>
            <a:pPr marL="54864" indent="0" eaLnBrk="1" fontAlgn="auto" hangingPunct="1">
              <a:spcAft>
                <a:spcPts val="0"/>
              </a:spcAft>
              <a:defRPr/>
            </a:pPr>
            <a:r>
              <a:rPr lang="fa-IR" b="1" dirty="0" smtClean="0">
                <a:solidFill>
                  <a:schemeClr val="tx2"/>
                </a:solidFill>
                <a:effectLst>
                  <a:outerShdw blurRad="38100" dist="38100" dir="2700000" algn="tl">
                    <a:srgbClr val="000000">
                      <a:alpha val="43137"/>
                    </a:srgbClr>
                  </a:outerShdw>
                </a:effectLst>
                <a:cs typeface="Titr" pitchFamily="2" charset="-78"/>
              </a:rPr>
              <a:t>طرح همسوسازی </a:t>
            </a:r>
            <a:endParaRPr lang="en-US" b="1" dirty="0">
              <a:solidFill>
                <a:schemeClr val="tx2"/>
              </a:solidFill>
              <a:effectLst>
                <a:outerShdw blurRad="38100" dist="38100" dir="2700000" algn="tl">
                  <a:srgbClr val="000000">
                    <a:alpha val="43137"/>
                  </a:srgbClr>
                </a:outerShdw>
              </a:effectLst>
              <a:cs typeface="Titr" pitchFamily="2" charset="-78"/>
            </a:endParaRPr>
          </a:p>
        </p:txBody>
      </p:sp>
      <p:grpSp>
        <p:nvGrpSpPr>
          <p:cNvPr id="70659" name="Group 7"/>
          <p:cNvGrpSpPr>
            <a:grpSpLocks/>
          </p:cNvGrpSpPr>
          <p:nvPr/>
        </p:nvGrpSpPr>
        <p:grpSpPr bwMode="auto">
          <a:xfrm>
            <a:off x="1476375" y="2133600"/>
            <a:ext cx="5111750" cy="3398838"/>
            <a:chOff x="1608759" y="2057969"/>
            <a:chExt cx="5112595" cy="3398488"/>
          </a:xfrm>
        </p:grpSpPr>
        <p:sp>
          <p:nvSpPr>
            <p:cNvPr id="9" name="Rectangle 8"/>
            <p:cNvSpPr/>
            <p:nvPr/>
          </p:nvSpPr>
          <p:spPr>
            <a:xfrm>
              <a:off x="1608759" y="2104002"/>
              <a:ext cx="1440101" cy="107938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4000" dirty="0">
                  <a:cs typeface="B Zar" pitchFamily="2" charset="-78"/>
                </a:rPr>
                <a:t>کمی</a:t>
              </a:r>
              <a:endParaRPr lang="en-US" sz="4000" dirty="0">
                <a:cs typeface="B Zar" pitchFamily="2" charset="-78"/>
              </a:endParaRPr>
            </a:p>
          </p:txBody>
        </p:sp>
        <p:sp>
          <p:nvSpPr>
            <p:cNvPr id="10" name="Rectangle 9"/>
            <p:cNvSpPr/>
            <p:nvPr/>
          </p:nvSpPr>
          <p:spPr>
            <a:xfrm>
              <a:off x="5281254" y="2057969"/>
              <a:ext cx="1440100" cy="107938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b="1" dirty="0">
                  <a:cs typeface="+mj-cs"/>
                </a:rPr>
                <a:t>کیفی</a:t>
              </a:r>
              <a:endParaRPr lang="en-US" sz="2800" b="1" dirty="0">
                <a:cs typeface="+mj-cs"/>
              </a:endParaRPr>
            </a:p>
          </p:txBody>
        </p:sp>
        <p:sp>
          <p:nvSpPr>
            <p:cNvPr id="11" name="Rectangle 10"/>
            <p:cNvSpPr/>
            <p:nvPr/>
          </p:nvSpPr>
          <p:spPr>
            <a:xfrm>
              <a:off x="2545539" y="4016742"/>
              <a:ext cx="3340652" cy="1439715"/>
            </a:xfrm>
            <a:prstGeom prst="rect">
              <a:avLst/>
            </a:prstGeom>
          </p:spPr>
          <p:style>
            <a:lnRef idx="3">
              <a:schemeClr val="lt1"/>
            </a:lnRef>
            <a:fillRef idx="1">
              <a:schemeClr val="accent2"/>
            </a:fillRef>
            <a:effectRef idx="1">
              <a:schemeClr val="accent2"/>
            </a:effectRef>
            <a:fontRef idx="minor">
              <a:schemeClr val="lt1"/>
            </a:fontRef>
          </p:style>
          <p:txBody>
            <a:bodyPr anchor="ctr"/>
            <a:lstStyle/>
            <a:p>
              <a:pPr algn="ctr" fontAlgn="auto">
                <a:spcBef>
                  <a:spcPts val="0"/>
                </a:spcBef>
                <a:spcAft>
                  <a:spcPts val="0"/>
                </a:spcAft>
                <a:defRPr/>
              </a:pPr>
              <a:r>
                <a:rPr lang="fa-IR" sz="2800" b="1" dirty="0">
                  <a:cs typeface="+mj-cs"/>
                </a:rPr>
                <a:t>تفسیر بر اساس یافته های </a:t>
              </a:r>
            </a:p>
            <a:p>
              <a:pPr algn="ctr" fontAlgn="auto">
                <a:spcBef>
                  <a:spcPts val="0"/>
                </a:spcBef>
                <a:spcAft>
                  <a:spcPts val="0"/>
                </a:spcAft>
                <a:defRPr/>
              </a:pPr>
              <a:r>
                <a:rPr lang="fa-IR" sz="2800" b="1" dirty="0">
                  <a:cs typeface="+mj-cs"/>
                </a:rPr>
                <a:t>کمی </a:t>
              </a:r>
              <a:r>
                <a:rPr lang="fa-IR" sz="3200" b="1" dirty="0">
                  <a:cs typeface="+mj-cs"/>
                </a:rPr>
                <a:t>+ </a:t>
              </a:r>
              <a:r>
                <a:rPr lang="fa-IR" sz="2800" b="1" dirty="0">
                  <a:cs typeface="+mj-cs"/>
                </a:rPr>
                <a:t>کیفی</a:t>
              </a:r>
              <a:endParaRPr lang="en-US" sz="2800" b="1" dirty="0">
                <a:cs typeface="+mj-cs"/>
              </a:endParaRPr>
            </a:p>
          </p:txBody>
        </p:sp>
        <p:cxnSp>
          <p:nvCxnSpPr>
            <p:cNvPr id="13" name="Straight Arrow Connector 12"/>
            <p:cNvCxnSpPr/>
            <p:nvPr/>
          </p:nvCxnSpPr>
          <p:spPr>
            <a:xfrm rot="16200000" flipH="1">
              <a:off x="2436079" y="3291243"/>
              <a:ext cx="720651" cy="647807"/>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rot="5400000">
              <a:off x="5562390" y="3429366"/>
              <a:ext cx="761922" cy="45727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xmlns="" val="598348113"/>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1" name="Rectangle 1"/>
          <p:cNvSpPr>
            <a:spLocks noChangeArrowheads="1"/>
          </p:cNvSpPr>
          <p:nvPr/>
        </p:nvSpPr>
        <p:spPr bwMode="auto">
          <a:xfrm>
            <a:off x="1692275" y="795338"/>
            <a:ext cx="5903913" cy="4710112"/>
          </a:xfrm>
          <a:prstGeom prst="rect">
            <a:avLst/>
          </a:prstGeom>
          <a:noFill/>
          <a:ln w="9525">
            <a:noFill/>
            <a:miter lim="800000"/>
            <a:headEnd/>
            <a:tailEnd/>
          </a:ln>
          <a:effectLst/>
        </p:spPr>
        <p:txBody>
          <a:bodyPr anchor="ctr">
            <a:spAutoFit/>
          </a:bodyPr>
          <a:lstStyle/>
          <a:p>
            <a:pPr algn="r" rtl="1" eaLnBrk="0" hangingPunct="0">
              <a:defRPr/>
            </a:pPr>
            <a:r>
              <a:rPr lang="fa-IR" sz="2400" b="1" i="1" dirty="0">
                <a:ea typeface="Calibri" pitchFamily="34" charset="0"/>
                <a:cs typeface="+mj-cs"/>
              </a:rPr>
              <a:t>انواع طرح های </a:t>
            </a:r>
            <a:r>
              <a:rPr lang="ar-SA" sz="2400" b="1" i="1" dirty="0">
                <a:ea typeface="Calibri" pitchFamily="34" charset="0"/>
                <a:cs typeface="+mj-cs"/>
              </a:rPr>
              <a:t>همسو </a:t>
            </a:r>
            <a:r>
              <a:rPr lang="fa-IR" sz="2400" b="1" i="1" dirty="0">
                <a:ea typeface="Calibri" pitchFamily="34" charset="0"/>
                <a:cs typeface="+mj-cs"/>
              </a:rPr>
              <a:t> سازی</a:t>
            </a:r>
            <a:endParaRPr lang="fa-IR" sz="2400" i="1" dirty="0">
              <a:ea typeface="Calibri" pitchFamily="34" charset="0"/>
              <a:cs typeface="+mj-cs"/>
            </a:endParaRPr>
          </a:p>
          <a:p>
            <a:pPr algn="r" rtl="1" eaLnBrk="0" hangingPunct="0">
              <a:defRPr/>
            </a:pPr>
            <a:r>
              <a:rPr lang="fa-IR" sz="2400" dirty="0">
                <a:ea typeface="Calibri" pitchFamily="34" charset="0"/>
                <a:cs typeface="+mj-cs"/>
              </a:rPr>
              <a:t>مدل همگرا</a:t>
            </a:r>
            <a:r>
              <a:rPr lang="fa-IR" sz="2400" dirty="0" bmk="">
                <a:ea typeface="Calibri" pitchFamily="34" charset="0"/>
                <a:cs typeface="+mj-cs"/>
              </a:rPr>
              <a:t>، </a:t>
            </a:r>
          </a:p>
          <a:p>
            <a:pPr algn="r" rtl="1" eaLnBrk="0" hangingPunct="0">
              <a:defRPr/>
            </a:pPr>
            <a:r>
              <a:rPr lang="fa-IR" sz="2400" dirty="0" bmk="">
                <a:ea typeface="Calibri" pitchFamily="34" charset="0"/>
                <a:cs typeface="+mj-cs"/>
              </a:rPr>
              <a:t>مدل تبديل‌ داده‌ها،</a:t>
            </a:r>
          </a:p>
          <a:p>
            <a:pPr algn="r" rtl="1" eaLnBrk="0" hangingPunct="0">
              <a:defRPr/>
            </a:pPr>
            <a:r>
              <a:rPr lang="fa-IR" sz="2400" dirty="0" bmk="">
                <a:ea typeface="Calibri" pitchFamily="34" charset="0"/>
                <a:cs typeface="+mj-cs"/>
              </a:rPr>
              <a:t> مدل رواسازی داده‌هاي كمي،</a:t>
            </a:r>
          </a:p>
          <a:p>
            <a:pPr algn="r" rtl="1" eaLnBrk="0" hangingPunct="0">
              <a:defRPr/>
            </a:pPr>
            <a:r>
              <a:rPr lang="fa-IR" sz="2400" dirty="0" bmk="">
                <a:ea typeface="Calibri" pitchFamily="34" charset="0"/>
                <a:cs typeface="+mj-cs"/>
              </a:rPr>
              <a:t> مدل چند سطحي</a:t>
            </a:r>
            <a:r>
              <a:rPr lang="fa-IR" sz="2400" dirty="0">
                <a:ea typeface="Calibri" pitchFamily="34" charset="0"/>
                <a:cs typeface="+mj-cs"/>
              </a:rPr>
              <a:t>. </a:t>
            </a:r>
          </a:p>
          <a:p>
            <a:pPr algn="r" rtl="1" eaLnBrk="0" hangingPunct="0">
              <a:defRPr/>
            </a:pPr>
            <a:r>
              <a:rPr lang="fa-IR" sz="2400" dirty="0">
                <a:ea typeface="Calibri" pitchFamily="34" charset="0"/>
                <a:cs typeface="+mj-cs"/>
              </a:rPr>
              <a:t> دو مدل نخست، از نظر چگونگي ادغام دو نوع داده توسط پژوهشگر (هنگام تفسير و يا در زمان تحليل) با هم متفاوت هستند.</a:t>
            </a:r>
          </a:p>
          <a:p>
            <a:pPr algn="r" rtl="1" eaLnBrk="0" hangingPunct="0">
              <a:defRPr/>
            </a:pPr>
            <a:r>
              <a:rPr lang="fa-IR" sz="2400" dirty="0">
                <a:ea typeface="Calibri" pitchFamily="34" charset="0"/>
                <a:cs typeface="+mj-cs"/>
              </a:rPr>
              <a:t> از مدل سوم، براي تقويت يافته‌هاي حاصل از پيمايش </a:t>
            </a:r>
            <a:endParaRPr lang="fa-IR" sz="2400" dirty="0" smtClean="0">
              <a:ea typeface="Calibri" pitchFamily="34" charset="0"/>
              <a:cs typeface="+mj-cs"/>
            </a:endParaRPr>
          </a:p>
          <a:p>
            <a:pPr algn="r" rtl="1" eaLnBrk="0" hangingPunct="0">
              <a:defRPr/>
            </a:pPr>
            <a:r>
              <a:rPr lang="fa-IR" sz="2400" dirty="0" smtClean="0">
                <a:ea typeface="Calibri" pitchFamily="34" charset="0"/>
                <a:cs typeface="+mj-cs"/>
              </a:rPr>
              <a:t>از مدل </a:t>
            </a:r>
            <a:r>
              <a:rPr lang="fa-IR" sz="2400" dirty="0">
                <a:ea typeface="Calibri" pitchFamily="34" charset="0"/>
                <a:cs typeface="+mj-cs"/>
              </a:rPr>
              <a:t>چهارم براي بررسي سطوح مختلف تحليل، استفاده می شود.</a:t>
            </a:r>
            <a:endParaRPr lang="en-US" sz="2400" dirty="0">
              <a:cs typeface="+mj-cs"/>
            </a:endParaRPr>
          </a:p>
          <a:p>
            <a:pPr eaLnBrk="0" hangingPunct="0">
              <a:defRPr/>
            </a:pPr>
            <a:r>
              <a:rPr lang="en-US" dirty="0"/>
              <a:t/>
            </a:r>
            <a:br>
              <a:rPr lang="en-US" dirty="0"/>
            </a:br>
            <a:endParaRPr lang="en-US" dirty="0"/>
          </a:p>
        </p:txBody>
      </p:sp>
    </p:spTree>
    <p:extLst>
      <p:ext uri="{BB962C8B-B14F-4D97-AF65-F5344CB8AC3E}">
        <p14:creationId xmlns:p14="http://schemas.microsoft.com/office/powerpoint/2010/main" xmlns="" val="125567204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19250" y="1341438"/>
            <a:ext cx="5976938" cy="3784600"/>
          </a:xfrm>
          <a:prstGeom prst="rect">
            <a:avLst/>
          </a:prstGeom>
        </p:spPr>
        <p:txBody>
          <a:bodyPr>
            <a:spAutoFit/>
          </a:bodyPr>
          <a:lstStyle/>
          <a:p>
            <a:pPr algn="r">
              <a:defRPr/>
            </a:pPr>
            <a:r>
              <a:rPr lang="fa-IR" sz="2400" b="1" dirty="0">
                <a:cs typeface="+mj-cs"/>
              </a:rPr>
              <a:t>مدل همگرا </a:t>
            </a:r>
            <a:endParaRPr lang="en-US" sz="2400" b="1" dirty="0">
              <a:cs typeface="+mj-cs"/>
            </a:endParaRPr>
          </a:p>
          <a:p>
            <a:pPr algn="r">
              <a:defRPr/>
            </a:pPr>
            <a:r>
              <a:rPr lang="fa-IR" sz="2400" dirty="0">
                <a:cs typeface="+mj-cs"/>
              </a:rPr>
              <a:t>پژوهشگر به صورت جداگانه اقدام به جمع‌آوري و تحليل داده‌هاي كمي و كيفي در مورد يك پديده مي‌كند، سپس نتايج متفاوت (از طریق مقايسه و مقابله نتايج مختلف) در جریان تفسير با هم يكي مي‌شوند. </a:t>
            </a:r>
            <a:endParaRPr lang="en-US" sz="2400" dirty="0">
              <a:cs typeface="+mj-cs"/>
            </a:endParaRPr>
          </a:p>
          <a:p>
            <a:pPr algn="r">
              <a:defRPr/>
            </a:pPr>
            <a:r>
              <a:rPr lang="fa-IR" sz="2400" dirty="0">
                <a:cs typeface="+mj-cs"/>
              </a:rPr>
              <a:t>هنگاميكه مي‌خواهند نتايج را مقايسه، معتبر سازی، تائيد، و يا نتايج كمي را با يافته‌هاي كيفي حمایت كنند، از این مدل بهره می گیرند. </a:t>
            </a:r>
            <a:endParaRPr lang="en-US" sz="2400" dirty="0">
              <a:cs typeface="+mj-cs"/>
            </a:endParaRPr>
          </a:p>
          <a:p>
            <a:pPr algn="r">
              <a:defRPr/>
            </a:pPr>
            <a:r>
              <a:rPr lang="fa-IR" sz="2400" dirty="0">
                <a:cs typeface="+mj-cs"/>
              </a:rPr>
              <a:t>هدف این مدل، رسیدن به نتایجی معتبر و مستند در ارتباط با یک پدیده است. </a:t>
            </a:r>
            <a:endParaRPr lang="en-US" sz="2400" dirty="0">
              <a:cs typeface="+mj-cs"/>
            </a:endParaRPr>
          </a:p>
        </p:txBody>
      </p:sp>
    </p:spTree>
    <p:extLst>
      <p:ext uri="{BB962C8B-B14F-4D97-AF65-F5344CB8AC3E}">
        <p14:creationId xmlns:p14="http://schemas.microsoft.com/office/powerpoint/2010/main" xmlns="" val="228375995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78" name="Group 26"/>
          <p:cNvGrpSpPr>
            <a:grpSpLocks/>
          </p:cNvGrpSpPr>
          <p:nvPr/>
        </p:nvGrpSpPr>
        <p:grpSpPr bwMode="auto">
          <a:xfrm>
            <a:off x="381000" y="1524000"/>
            <a:ext cx="7543800" cy="4724400"/>
            <a:chOff x="152400" y="381000"/>
            <a:chExt cx="8534400" cy="5105400"/>
          </a:xfrm>
        </p:grpSpPr>
        <p:grpSp>
          <p:nvGrpSpPr>
            <p:cNvPr id="50180" name="Group 25"/>
            <p:cNvGrpSpPr>
              <a:grpSpLocks/>
            </p:cNvGrpSpPr>
            <p:nvPr/>
          </p:nvGrpSpPr>
          <p:grpSpPr bwMode="auto">
            <a:xfrm>
              <a:off x="152400" y="381000"/>
              <a:ext cx="8534400" cy="5105400"/>
              <a:chOff x="152400" y="381000"/>
              <a:chExt cx="8534400" cy="5105400"/>
            </a:xfrm>
          </p:grpSpPr>
          <p:graphicFrame>
            <p:nvGraphicFramePr>
              <p:cNvPr id="6" name="Diagram 5"/>
              <p:cNvGraphicFramePr/>
              <p:nvPr/>
            </p:nvGraphicFramePr>
            <p:xfrm>
              <a:off x="152400" y="381000"/>
              <a:ext cx="55626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nvGraphicFramePr>
            <p:xfrm>
              <a:off x="228600" y="3200400"/>
              <a:ext cx="5486400" cy="2286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9" name="Diagram 8"/>
              <p:cNvGraphicFramePr/>
              <p:nvPr/>
            </p:nvGraphicFramePr>
            <p:xfrm>
              <a:off x="5867400" y="2057400"/>
              <a:ext cx="2819400" cy="16002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cxnSp>
          <p:nvCxnSpPr>
            <p:cNvPr id="12" name="Straight Arrow Connector 11"/>
            <p:cNvCxnSpPr/>
            <p:nvPr/>
          </p:nvCxnSpPr>
          <p:spPr>
            <a:xfrm rot="16200000" flipH="1">
              <a:off x="5486195" y="1981507"/>
              <a:ext cx="686210" cy="381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rot="5400000" flipH="1" flipV="1">
              <a:off x="5416690" y="3333508"/>
              <a:ext cx="698219" cy="406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
        <p:nvSpPr>
          <p:cNvPr id="28" name="Title 27"/>
          <p:cNvSpPr>
            <a:spLocks noGrp="1"/>
          </p:cNvSpPr>
          <p:nvPr>
            <p:ph type="title"/>
          </p:nvPr>
        </p:nvSpPr>
        <p:spPr/>
        <p:txBody>
          <a:bodyPr rtlCol="0">
            <a:normAutofit/>
          </a:bodyPr>
          <a:lstStyle/>
          <a:p>
            <a:pPr algn="ctr" eaLnBrk="1" fontAlgn="auto" hangingPunct="1">
              <a:spcAft>
                <a:spcPts val="0"/>
              </a:spcAft>
              <a:defRPr/>
            </a:pPr>
            <a:r>
              <a:rPr lang="fa-IR" sz="3200" b="1" dirty="0" smtClean="0">
                <a:solidFill>
                  <a:srgbClr val="FF0000"/>
                </a:solidFill>
                <a:effectLst>
                  <a:outerShdw blurRad="38100" dist="38100" dir="2700000" algn="tl">
                    <a:srgbClr val="000000">
                      <a:alpha val="43137"/>
                    </a:srgbClr>
                  </a:outerShdw>
                </a:effectLst>
                <a:cs typeface="Titr" pitchFamily="2" charset="-78"/>
              </a:rPr>
              <a:t>طرح همسو سازی مدل همگرا</a:t>
            </a:r>
            <a:endParaRPr lang="en-US" sz="3200" b="1" dirty="0">
              <a:solidFill>
                <a:srgbClr val="FF0000"/>
              </a:solidFill>
              <a:effectLst>
                <a:outerShdw blurRad="38100" dist="38100" dir="2700000" algn="tl">
                  <a:srgbClr val="000000">
                    <a:alpha val="43137"/>
                  </a:srgbClr>
                </a:outerShdw>
              </a:effectLst>
              <a:cs typeface="Titr" pitchFamily="2" charset="-78"/>
            </a:endParaRPr>
          </a:p>
        </p:txBody>
      </p:sp>
    </p:spTree>
    <p:extLst>
      <p:ext uri="{BB962C8B-B14F-4D97-AF65-F5344CB8AC3E}">
        <p14:creationId xmlns:p14="http://schemas.microsoft.com/office/powerpoint/2010/main" xmlns="" val="427439652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p:cNvSpPr>
            <a:spLocks noChangeArrowheads="1"/>
          </p:cNvSpPr>
          <p:nvPr/>
        </p:nvSpPr>
        <p:spPr bwMode="auto">
          <a:xfrm>
            <a:off x="1476375" y="1468438"/>
            <a:ext cx="5688013" cy="34782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eaLnBrk="0" hangingPunct="0"/>
            <a:r>
              <a:rPr lang="ar-SA" sz="2200" b="1">
                <a:latin typeface="Times New Roman" pitchFamily="18" charset="0"/>
              </a:rPr>
              <a:t>مدل تبدیل داده ها</a:t>
            </a:r>
            <a:r>
              <a:rPr lang="en-US" sz="2200">
                <a:latin typeface="Times New Roman" pitchFamily="18" charset="0"/>
              </a:rPr>
              <a:t> </a:t>
            </a:r>
            <a:endParaRPr lang="en-US" sz="1000"/>
          </a:p>
          <a:p>
            <a:pPr algn="r" eaLnBrk="0" hangingPunct="0"/>
            <a:r>
              <a:rPr lang="ar-SA" sz="2200">
                <a:latin typeface="Times New Roman" pitchFamily="18" charset="0"/>
              </a:rPr>
              <a:t>مستلزم جمع آوری و تحلیل مجزای داده های کمی و کیفی است. با این وجود، پژوهشگر پس از تحلیل اولیه، از شیوه هایی برای تبدیل یک نوع داده به نوع دیگر داده </a:t>
            </a:r>
            <a:r>
              <a:rPr lang="fa-IR" sz="2200">
                <a:latin typeface="Times New Roman" pitchFamily="18" charset="0"/>
              </a:rPr>
              <a:t> کمک می گیرد. </a:t>
            </a:r>
          </a:p>
          <a:p>
            <a:pPr algn="r" eaLnBrk="0" hangingPunct="0"/>
            <a:r>
              <a:rPr lang="fa-IR" sz="2200">
                <a:latin typeface="Times New Roman" pitchFamily="18" charset="0"/>
              </a:rPr>
              <a:t> </a:t>
            </a:r>
            <a:r>
              <a:rPr lang="ar-SA" sz="2200">
                <a:latin typeface="Times New Roman" pitchFamily="18" charset="0"/>
              </a:rPr>
              <a:t> </a:t>
            </a:r>
            <a:r>
              <a:rPr lang="fa-IR" sz="2200">
                <a:latin typeface="Times New Roman" pitchFamily="18" charset="0"/>
              </a:rPr>
              <a:t>-</a:t>
            </a:r>
            <a:r>
              <a:rPr lang="ar-SA" sz="2200">
                <a:latin typeface="Times New Roman" pitchFamily="18" charset="0"/>
              </a:rPr>
              <a:t>کمی سازی یافته های کیفی و یا کیفی</a:t>
            </a:r>
            <a:r>
              <a:rPr lang="fa-IR" sz="2200">
                <a:latin typeface="Times New Roman" pitchFamily="18" charset="0"/>
              </a:rPr>
              <a:t> سازی داده های کمی</a:t>
            </a:r>
            <a:endParaRPr lang="en-US" sz="2200">
              <a:latin typeface="Times New Roman" pitchFamily="18" charset="0"/>
            </a:endParaRPr>
          </a:p>
          <a:p>
            <a:pPr algn="r" rtl="1" eaLnBrk="0" hangingPunct="0"/>
            <a:r>
              <a:rPr lang="fa-IR" sz="2200">
                <a:latin typeface="Times New Roman" pitchFamily="18" charset="0"/>
              </a:rPr>
              <a:t> </a:t>
            </a:r>
          </a:p>
          <a:p>
            <a:pPr algn="r" rtl="1" eaLnBrk="0" hangingPunct="0"/>
            <a:r>
              <a:rPr lang="fa-IR" sz="2200">
                <a:latin typeface="Times New Roman" pitchFamily="18" charset="0"/>
              </a:rPr>
              <a:t>این تبدیل باعث می شود داده ها در مرحله تبدیل با هم ترکیب شده و مقایسه، مرتبط کردن و تحلیل دو مجموعه داده ساده تر شود.  </a:t>
            </a:r>
            <a:endParaRPr lang="en-US"/>
          </a:p>
        </p:txBody>
      </p:sp>
    </p:spTree>
    <p:extLst>
      <p:ext uri="{BB962C8B-B14F-4D97-AF65-F5344CB8AC3E}">
        <p14:creationId xmlns:p14="http://schemas.microsoft.com/office/powerpoint/2010/main" xmlns="" val="47099998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le 1"/>
          <p:cNvSpPr>
            <a:spLocks noGrp="1"/>
          </p:cNvSpPr>
          <p:nvPr>
            <p:ph type="title"/>
          </p:nvPr>
        </p:nvSpPr>
        <p:spPr>
          <a:xfrm>
            <a:off x="228600" y="152400"/>
            <a:ext cx="8382000" cy="1143000"/>
          </a:xfrm>
        </p:spPr>
        <p:txBody>
          <a:bodyPr/>
          <a:lstStyle/>
          <a:p>
            <a:pPr algn="ctr" eaLnBrk="1" hangingPunct="1"/>
            <a:r>
              <a:rPr lang="fa-IR" sz="3600" dirty="0" smtClean="0">
                <a:solidFill>
                  <a:schemeClr val="accent2"/>
                </a:solidFill>
                <a:cs typeface="B Zar" pitchFamily="2" charset="-78"/>
              </a:rPr>
              <a:t>طرح </a:t>
            </a:r>
            <a:r>
              <a:rPr lang="fa-IR" sz="3600" dirty="0" smtClean="0">
                <a:solidFill>
                  <a:schemeClr val="accent2"/>
                </a:solidFill>
                <a:cs typeface="B Zar" pitchFamily="2" charset="-78"/>
              </a:rPr>
              <a:t>همسوسازی</a:t>
            </a:r>
            <a:r>
              <a:rPr lang="fa-IR" sz="3600" dirty="0" smtClean="0">
                <a:solidFill>
                  <a:schemeClr val="accent2"/>
                </a:solidFill>
                <a:cs typeface="B Zar" pitchFamily="2" charset="-78"/>
              </a:rPr>
              <a:t>: </a:t>
            </a:r>
            <a:r>
              <a:rPr lang="fa-IR" sz="3200" dirty="0" smtClean="0">
                <a:solidFill>
                  <a:schemeClr val="accent2"/>
                </a:solidFill>
                <a:cs typeface="B Zar" pitchFamily="2" charset="-78"/>
              </a:rPr>
              <a:t/>
            </a:r>
            <a:br>
              <a:rPr lang="fa-IR" sz="3200" dirty="0" smtClean="0">
                <a:solidFill>
                  <a:schemeClr val="accent2"/>
                </a:solidFill>
                <a:cs typeface="B Zar" pitchFamily="2" charset="-78"/>
              </a:rPr>
            </a:br>
            <a:r>
              <a:rPr lang="fa-IR" sz="3200" dirty="0" smtClean="0">
                <a:solidFill>
                  <a:schemeClr val="accent2"/>
                </a:solidFill>
              </a:rPr>
              <a:t>مدل تبدیل داده های کیفی به کمی </a:t>
            </a:r>
            <a:endParaRPr lang="en-US" sz="3200" dirty="0" smtClean="0">
              <a:solidFill>
                <a:schemeClr val="accent2"/>
              </a:solidFill>
            </a:endParaRPr>
          </a:p>
        </p:txBody>
      </p:sp>
      <p:grpSp>
        <p:nvGrpSpPr>
          <p:cNvPr id="82947" name="Group 3"/>
          <p:cNvGrpSpPr>
            <a:grpSpLocks/>
          </p:cNvGrpSpPr>
          <p:nvPr/>
        </p:nvGrpSpPr>
        <p:grpSpPr bwMode="auto">
          <a:xfrm>
            <a:off x="152400" y="1524000"/>
            <a:ext cx="8534400" cy="4724400"/>
            <a:chOff x="152400" y="381000"/>
            <a:chExt cx="8534400" cy="5105400"/>
          </a:xfrm>
        </p:grpSpPr>
        <p:grpSp>
          <p:nvGrpSpPr>
            <p:cNvPr id="82948" name="Group 25"/>
            <p:cNvGrpSpPr>
              <a:grpSpLocks/>
            </p:cNvGrpSpPr>
            <p:nvPr/>
          </p:nvGrpSpPr>
          <p:grpSpPr bwMode="auto">
            <a:xfrm>
              <a:off x="152400" y="381000"/>
              <a:ext cx="8534400" cy="5105400"/>
              <a:chOff x="152400" y="381000"/>
              <a:chExt cx="8534400" cy="5105400"/>
            </a:xfrm>
          </p:grpSpPr>
          <p:graphicFrame>
            <p:nvGraphicFramePr>
              <p:cNvPr id="8" name="Diagram 7"/>
              <p:cNvGraphicFramePr/>
              <p:nvPr/>
            </p:nvGraphicFramePr>
            <p:xfrm>
              <a:off x="152400" y="381000"/>
              <a:ext cx="55626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nvGraphicFramePr>
            <p:xfrm>
              <a:off x="228600" y="3200400"/>
              <a:ext cx="5486400" cy="2286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0" name="Diagram 9"/>
              <p:cNvGraphicFramePr/>
              <p:nvPr/>
            </p:nvGraphicFramePr>
            <p:xfrm>
              <a:off x="5867400" y="2057400"/>
              <a:ext cx="2819400" cy="16002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cxnSp>
          <p:nvCxnSpPr>
            <p:cNvPr id="6" name="Straight Arrow Connector 5"/>
            <p:cNvCxnSpPr/>
            <p:nvPr/>
          </p:nvCxnSpPr>
          <p:spPr>
            <a:xfrm rot="16200000" flipH="1">
              <a:off x="5562395" y="1686437"/>
              <a:ext cx="686210"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cxnSp>
          <p:nvCxnSpPr>
            <p:cNvPr id="7" name="Straight Arrow Connector 6"/>
            <p:cNvCxnSpPr/>
            <p:nvPr/>
          </p:nvCxnSpPr>
          <p:spPr>
            <a:xfrm rot="5400000" flipH="1" flipV="1">
              <a:off x="5427150" y="3405392"/>
              <a:ext cx="651899" cy="381000"/>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grpSp>
    </p:spTree>
    <p:extLst>
      <p:ext uri="{BB962C8B-B14F-4D97-AF65-F5344CB8AC3E}">
        <p14:creationId xmlns:p14="http://schemas.microsoft.com/office/powerpoint/2010/main" xmlns="" val="127807874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1" name="Rectangle 1"/>
          <p:cNvSpPr>
            <a:spLocks noChangeArrowheads="1"/>
          </p:cNvSpPr>
          <p:nvPr/>
        </p:nvSpPr>
        <p:spPr bwMode="auto">
          <a:xfrm>
            <a:off x="1258888" y="1196975"/>
            <a:ext cx="6337300" cy="3416300"/>
          </a:xfrm>
          <a:prstGeom prst="rect">
            <a:avLst/>
          </a:prstGeom>
          <a:noFill/>
          <a:ln w="9525">
            <a:noFill/>
            <a:miter lim="800000"/>
            <a:headEnd/>
            <a:tailEnd/>
          </a:ln>
          <a:effectLst/>
        </p:spPr>
        <p:txBody>
          <a:bodyPr anchor="ctr">
            <a:spAutoFit/>
          </a:bodyPr>
          <a:lstStyle/>
          <a:p>
            <a:pPr algn="justLow" rtl="1" eaLnBrk="0" hangingPunct="0">
              <a:defRPr/>
            </a:pPr>
            <a:r>
              <a:rPr lang="fa-IR" sz="2400" b="1" dirty="0">
                <a:ea typeface="Calibri" pitchFamily="34" charset="0"/>
                <a:cs typeface="+mj-cs"/>
              </a:rPr>
              <a:t>مدل رواسازی داده‌هاي كمي </a:t>
            </a:r>
            <a:endParaRPr lang="en-US" sz="2400" b="1" dirty="0">
              <a:cs typeface="+mj-cs"/>
            </a:endParaRPr>
          </a:p>
          <a:p>
            <a:pPr algn="justLow" rtl="1" eaLnBrk="0" hangingPunct="0">
              <a:defRPr/>
            </a:pPr>
            <a:r>
              <a:rPr lang="fa-IR" sz="2400" dirty="0">
                <a:ea typeface="Calibri" pitchFamily="34" charset="0"/>
                <a:cs typeface="+mj-cs"/>
              </a:rPr>
              <a:t>با آوردن چند سوال كيفي پاسخ باز، یافته های کمی حاصل از پیمایش را معتبر سازی و بسط می دهیم. در اين مدل، دو نوع داده‌ جمع‌آوري مي‌شود. از آنجا كه پرسش‌هاي كيفي به پيمايش كمي افزوده شده‌اند، اغلب اين پرسش‌ها منجر به توليد مجموعه‌اي دقيق از اطلاعات كيفي نمي‌شوند. با اين وجود، چنين پرسش‌هايي به پژوهشگر امكان مي‌دهد تا نقل‌قول‌هاي جالبي را فراهم آورد و بتواند براي معتبر سازی و تحكيم يافته‌هاي پيمايش كمي از آنها استفاده کند.</a:t>
            </a:r>
            <a:endParaRPr lang="fa-IR" sz="2400" dirty="0">
              <a:cs typeface="+mj-cs"/>
            </a:endParaRPr>
          </a:p>
        </p:txBody>
      </p:sp>
    </p:spTree>
    <p:extLst>
      <p:ext uri="{BB962C8B-B14F-4D97-AF65-F5344CB8AC3E}">
        <p14:creationId xmlns:p14="http://schemas.microsoft.com/office/powerpoint/2010/main" xmlns="" val="803885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ctrTitle"/>
          </p:nvPr>
        </p:nvSpPr>
        <p:spPr>
          <a:xfrm>
            <a:off x="1219200" y="457200"/>
            <a:ext cx="6553200" cy="5257800"/>
          </a:xfrm>
        </p:spPr>
        <p:txBody>
          <a:bodyPr/>
          <a:lstStyle/>
          <a:p>
            <a:pPr algn="r" rtl="1"/>
            <a:r>
              <a:rPr lang="fa-IR" sz="2400" b="1" dirty="0" smtClean="0"/>
              <a:t>دو مؤلفة مهم هر </a:t>
            </a:r>
            <a:r>
              <a:rPr lang="fa-IR" sz="2400" b="1" dirty="0"/>
              <a:t>تعريف از </a:t>
            </a:r>
            <a:r>
              <a:rPr lang="fa-IR" sz="2400" b="1" dirty="0" smtClean="0"/>
              <a:t>پژوهش:  </a:t>
            </a:r>
            <a:br>
              <a:rPr lang="fa-IR" sz="2400" b="1" dirty="0" smtClean="0"/>
            </a:br>
            <a:r>
              <a:rPr lang="fa-IR" sz="2400" b="1" dirty="0" smtClean="0"/>
              <a:t>الف) رويكرد     و ب)  طرح پژوهش</a:t>
            </a:r>
            <a:br>
              <a:rPr lang="fa-IR" sz="2400" b="1" dirty="0" smtClean="0"/>
            </a:br>
            <a:r>
              <a:rPr lang="en-US" sz="2400" b="1" dirty="0" smtClean="0"/>
              <a:t/>
            </a:r>
            <a:br>
              <a:rPr lang="en-US" sz="2400" b="1" dirty="0" smtClean="0"/>
            </a:br>
            <a:r>
              <a:rPr lang="en-US" sz="2400" b="1" dirty="0" smtClean="0"/>
              <a:t> </a:t>
            </a:r>
            <a:r>
              <a:rPr lang="fa-IR" sz="2400" b="1" dirty="0" smtClean="0"/>
              <a:t>رويكرد پژوهش مفروضات فلسفي و روشها يا شيوه هاي خاص پژوهش را در بر مي گيرد.</a:t>
            </a:r>
            <a:br>
              <a:rPr lang="fa-IR" sz="2400" b="1" dirty="0" smtClean="0"/>
            </a:br>
            <a:r>
              <a:rPr lang="fa-IR" sz="2400" b="1" dirty="0" smtClean="0"/>
              <a:t/>
            </a:r>
            <a:br>
              <a:rPr lang="fa-IR" sz="2400" b="1" dirty="0" smtClean="0"/>
            </a:br>
            <a:r>
              <a:rPr lang="fa-IR" sz="2400" b="1" dirty="0" smtClean="0"/>
              <a:t> طرح پژوهش برنامه يا پيشنهاده براي انجام دادن پژوهش است،  فصل مشترك فلسفه، راهبردهاي پژوهش و روشهاي خاص است . </a:t>
            </a:r>
            <a:br>
              <a:rPr lang="fa-IR" sz="2400" b="1" dirty="0" smtClean="0"/>
            </a:br>
            <a:r>
              <a:rPr lang="fa-IR" sz="2400" b="1" dirty="0" smtClean="0"/>
              <a:t/>
            </a:r>
            <a:br>
              <a:rPr lang="fa-IR" sz="2400" b="1" dirty="0" smtClean="0"/>
            </a:br>
            <a:r>
              <a:rPr lang="fa-IR" sz="2400" b="1" dirty="0" smtClean="0"/>
              <a:t>در برنامه ريزي هر مطالعه، پژوهشگران بايد دربار ة جهان بيني فلسفي خود، راهبرد پژوهشي مرتبط با جها ن بيني و روشها يا شيوه ها ي خاص پژوهشي كه رهيافت را به عمل تبديل مي كند، تصميم بگيرند.</a:t>
            </a:r>
            <a:endParaRPr lang="en-US" sz="2400" b="1" dirty="0" smtClean="0"/>
          </a:p>
        </p:txBody>
      </p:sp>
    </p:spTree>
    <p:extLst>
      <p:ext uri="{BB962C8B-B14F-4D97-AF65-F5344CB8AC3E}">
        <p14:creationId xmlns:p14="http://schemas.microsoft.com/office/powerpoint/2010/main" xmlns="" val="84761232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fa-IR" sz="3600" b="1" dirty="0" smtClean="0">
                <a:solidFill>
                  <a:schemeClr val="accent6">
                    <a:lumMod val="75000"/>
                  </a:schemeClr>
                </a:solidFill>
                <a:effectLst>
                  <a:outerShdw blurRad="38100" dist="38100" dir="2700000" algn="tl">
                    <a:srgbClr val="000000">
                      <a:alpha val="43137"/>
                    </a:srgbClr>
                  </a:outerShdw>
                </a:effectLst>
                <a:cs typeface="Titr" pitchFamily="2" charset="-78"/>
              </a:rPr>
              <a:t>طرح همسو سازی سازی: </a:t>
            </a:r>
            <a:r>
              <a:rPr lang="fa-IR" b="1" dirty="0" smtClean="0">
                <a:solidFill>
                  <a:schemeClr val="accent6">
                    <a:lumMod val="75000"/>
                  </a:schemeClr>
                </a:solidFill>
                <a:effectLst>
                  <a:outerShdw blurRad="38100" dist="38100" dir="2700000" algn="tl">
                    <a:srgbClr val="000000">
                      <a:alpha val="43137"/>
                    </a:srgbClr>
                  </a:outerShdw>
                </a:effectLst>
                <a:cs typeface="Titr" pitchFamily="2" charset="-78"/>
              </a:rPr>
              <a:t/>
            </a:r>
            <a:br>
              <a:rPr lang="fa-IR" b="1" dirty="0" smtClean="0">
                <a:solidFill>
                  <a:schemeClr val="accent6">
                    <a:lumMod val="75000"/>
                  </a:schemeClr>
                </a:solidFill>
                <a:effectLst>
                  <a:outerShdw blurRad="38100" dist="38100" dir="2700000" algn="tl">
                    <a:srgbClr val="000000">
                      <a:alpha val="43137"/>
                    </a:srgbClr>
                  </a:outerShdw>
                </a:effectLst>
                <a:cs typeface="Titr" pitchFamily="2" charset="-78"/>
              </a:rPr>
            </a:br>
            <a:r>
              <a:rPr lang="fa-IR" sz="3600" b="1" dirty="0" smtClean="0">
                <a:solidFill>
                  <a:schemeClr val="accent6">
                    <a:lumMod val="75000"/>
                  </a:schemeClr>
                </a:solidFill>
                <a:effectLst>
                  <a:outerShdw blurRad="38100" dist="38100" dir="2700000" algn="tl">
                    <a:srgbClr val="000000">
                      <a:alpha val="43137"/>
                    </a:srgbClr>
                  </a:outerShdw>
                </a:effectLst>
                <a:cs typeface="Titr" pitchFamily="2" charset="-78"/>
              </a:rPr>
              <a:t>مدل رواسازی داده های کمی</a:t>
            </a:r>
            <a:endParaRPr lang="en-US" sz="3600" b="1" dirty="0">
              <a:solidFill>
                <a:schemeClr val="accent6">
                  <a:lumMod val="75000"/>
                </a:schemeClr>
              </a:solidFill>
              <a:effectLst>
                <a:outerShdw blurRad="38100" dist="38100" dir="2700000" algn="tl">
                  <a:srgbClr val="000000">
                    <a:alpha val="43137"/>
                  </a:srgbClr>
                </a:outerShdw>
              </a:effectLst>
              <a:cs typeface="Titr" pitchFamily="2" charset="-78"/>
            </a:endParaRPr>
          </a:p>
        </p:txBody>
      </p:sp>
      <p:grpSp>
        <p:nvGrpSpPr>
          <p:cNvPr id="51203" name="Group 3"/>
          <p:cNvGrpSpPr>
            <a:grpSpLocks/>
          </p:cNvGrpSpPr>
          <p:nvPr/>
        </p:nvGrpSpPr>
        <p:grpSpPr bwMode="auto">
          <a:xfrm>
            <a:off x="381000" y="1524000"/>
            <a:ext cx="7010400" cy="4724400"/>
            <a:chOff x="152400" y="381000"/>
            <a:chExt cx="8534400" cy="5105400"/>
          </a:xfrm>
        </p:grpSpPr>
        <p:grpSp>
          <p:nvGrpSpPr>
            <p:cNvPr id="51204" name="Group 25"/>
            <p:cNvGrpSpPr>
              <a:grpSpLocks/>
            </p:cNvGrpSpPr>
            <p:nvPr/>
          </p:nvGrpSpPr>
          <p:grpSpPr bwMode="auto">
            <a:xfrm>
              <a:off x="152400" y="381000"/>
              <a:ext cx="8534400" cy="5105400"/>
              <a:chOff x="152400" y="381000"/>
              <a:chExt cx="8534400" cy="5105400"/>
            </a:xfrm>
          </p:grpSpPr>
          <p:graphicFrame>
            <p:nvGraphicFramePr>
              <p:cNvPr id="8" name="Diagram 7"/>
              <p:cNvGraphicFramePr/>
              <p:nvPr/>
            </p:nvGraphicFramePr>
            <p:xfrm>
              <a:off x="152400" y="381000"/>
              <a:ext cx="5562600" cy="2057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 8"/>
              <p:cNvGraphicFramePr/>
              <p:nvPr/>
            </p:nvGraphicFramePr>
            <p:xfrm>
              <a:off x="228600" y="3200400"/>
              <a:ext cx="5486400" cy="22860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10" name="Diagram 9"/>
              <p:cNvGraphicFramePr/>
              <p:nvPr/>
            </p:nvGraphicFramePr>
            <p:xfrm>
              <a:off x="5867400" y="2057400"/>
              <a:ext cx="2819400" cy="1600200"/>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pSp>
        <p:cxnSp>
          <p:nvCxnSpPr>
            <p:cNvPr id="6" name="Straight Arrow Connector 5"/>
            <p:cNvCxnSpPr/>
            <p:nvPr/>
          </p:nvCxnSpPr>
          <p:spPr>
            <a:xfrm rot="16200000" flipH="1">
              <a:off x="5486195" y="1981507"/>
              <a:ext cx="686210" cy="3810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7" name="Straight Arrow Connector 6"/>
            <p:cNvCxnSpPr/>
            <p:nvPr/>
          </p:nvCxnSpPr>
          <p:spPr>
            <a:xfrm rot="5400000" flipH="1" flipV="1">
              <a:off x="5416690" y="3333508"/>
              <a:ext cx="698219" cy="4064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grpSp>
    </p:spTree>
    <p:extLst>
      <p:ext uri="{BB962C8B-B14F-4D97-AF65-F5344CB8AC3E}">
        <p14:creationId xmlns:p14="http://schemas.microsoft.com/office/powerpoint/2010/main" xmlns="" val="38935080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1"/>
          <p:cNvSpPr>
            <a:spLocks noChangeArrowheads="1"/>
          </p:cNvSpPr>
          <p:nvPr/>
        </p:nvSpPr>
        <p:spPr bwMode="auto">
          <a:xfrm>
            <a:off x="1258888" y="908050"/>
            <a:ext cx="6481762" cy="4832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r" rtl="1"/>
            <a:r>
              <a:rPr lang="fa-IR" sz="2800" b="1"/>
              <a:t>مدل چند سطحی</a:t>
            </a:r>
            <a:r>
              <a:rPr lang="fa-IR" sz="2800"/>
              <a:t>: </a:t>
            </a:r>
          </a:p>
          <a:p>
            <a:pPr algn="r" rtl="1"/>
            <a:r>
              <a:rPr lang="ar-SA" sz="2800"/>
              <a:t>چهارمين نوع از طرح همسو‌سازی، پژوهش چند سطحي ناميده مي‌شود. </a:t>
            </a:r>
            <a:endParaRPr lang="fa-IR" sz="2800"/>
          </a:p>
          <a:p>
            <a:pPr algn="r" rtl="1"/>
            <a:r>
              <a:rPr lang="ar-SA" sz="2800"/>
              <a:t>در مدل چند سطحي از روش‌هاي متفاوت (كمي و كيفي) براي بررسی سطوح مختلف درون يك سيستم استفاده مي‌شود. نتايج حاصل از مطالعه</a:t>
            </a:r>
            <a:r>
              <a:rPr lang="fa-IR" sz="2800"/>
              <a:t> </a:t>
            </a:r>
            <a:r>
              <a:rPr lang="ar-SA" sz="2800"/>
              <a:t>هرسطح، در يك تفسير کلی با هم ادغام مي‌شوند.</a:t>
            </a:r>
            <a:endParaRPr lang="en-US" sz="2800"/>
          </a:p>
          <a:p>
            <a:pPr algn="r" rtl="1"/>
            <a:r>
              <a:rPr lang="fa-IR" sz="2800"/>
              <a:t>براي مثال خدمات مشاوره ای كارمندان، با استفاده از داده‌هاي كيفي در سطح مراجع کننده، داده‌هاي كيفي درسطح مشاوران، داده‌هاي کیفی درسطح مدیران و داده های کمی برای سطح سازماني، بررسی می شوند.</a:t>
            </a:r>
            <a:endParaRPr lang="en-US" sz="2800"/>
          </a:p>
        </p:txBody>
      </p:sp>
    </p:spTree>
    <p:extLst>
      <p:ext uri="{BB962C8B-B14F-4D97-AF65-F5344CB8AC3E}">
        <p14:creationId xmlns:p14="http://schemas.microsoft.com/office/powerpoint/2010/main" xmlns="" val="268188175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fa-IR" sz="3200" dirty="0" smtClean="0">
                <a:solidFill>
                  <a:schemeClr val="accent2">
                    <a:lumMod val="75000"/>
                  </a:schemeClr>
                </a:solidFill>
                <a:effectLst>
                  <a:outerShdw blurRad="38100" dist="38100" dir="2700000" algn="tl">
                    <a:srgbClr val="000000">
                      <a:alpha val="43137"/>
                    </a:srgbClr>
                  </a:outerShdw>
                </a:effectLst>
                <a:cs typeface="B Zar" pitchFamily="2" charset="-78"/>
              </a:rPr>
              <a:t>طرح همسو سازی: مدل چند سطحی</a:t>
            </a:r>
            <a:endParaRPr lang="en-US" sz="3200" dirty="0">
              <a:solidFill>
                <a:schemeClr val="accent2">
                  <a:lumMod val="75000"/>
                </a:schemeClr>
              </a:solidFill>
              <a:effectLst>
                <a:outerShdw blurRad="38100" dist="38100" dir="2700000" algn="tl">
                  <a:srgbClr val="000000">
                    <a:alpha val="43137"/>
                  </a:srgbClr>
                </a:outerShdw>
              </a:effectLst>
              <a:cs typeface="B Zar" pitchFamily="2" charset="-78"/>
            </a:endParaRPr>
          </a:p>
        </p:txBody>
      </p:sp>
      <p:sp>
        <p:nvSpPr>
          <p:cNvPr id="5" name="Rectangle 4"/>
          <p:cNvSpPr/>
          <p:nvPr/>
        </p:nvSpPr>
        <p:spPr>
          <a:xfrm>
            <a:off x="304800" y="1752600"/>
            <a:ext cx="4953000" cy="4572000"/>
          </a:xfrm>
          <a:prstGeom prst="rect">
            <a:avLst/>
          </a:prstGeom>
        </p:spPr>
        <p:style>
          <a:lnRef idx="2">
            <a:schemeClr val="accent4"/>
          </a:lnRef>
          <a:fillRef idx="1">
            <a:schemeClr val="lt1"/>
          </a:fillRef>
          <a:effectRef idx="0">
            <a:schemeClr val="accent4"/>
          </a:effectRef>
          <a:fontRef idx="minor">
            <a:schemeClr val="dk1"/>
          </a:fontRef>
        </p:style>
        <p:txBody>
          <a:bodyPr anchor="ctr"/>
          <a:lstStyle/>
          <a:p>
            <a:pPr algn="ctr" fontAlgn="auto">
              <a:spcBef>
                <a:spcPts val="0"/>
              </a:spcBef>
              <a:spcAft>
                <a:spcPts val="0"/>
              </a:spcAft>
              <a:defRPr/>
            </a:pPr>
            <a:r>
              <a:rPr lang="fa-IR" b="1" dirty="0">
                <a:solidFill>
                  <a:schemeClr val="tx2">
                    <a:lumMod val="60000"/>
                    <a:lumOff val="40000"/>
                  </a:schemeClr>
                </a:solidFill>
                <a:effectLst>
                  <a:outerShdw blurRad="38100" dist="38100" dir="2700000" algn="tl">
                    <a:srgbClr val="000000">
                      <a:alpha val="43137"/>
                    </a:srgbClr>
                  </a:outerShdw>
                </a:effectLst>
                <a:cs typeface="Titr" pitchFamily="2" charset="-78"/>
              </a:rPr>
              <a:t>سطح 1:</a:t>
            </a:r>
            <a:endParaRPr lang="fa-IR" sz="2800" dirty="0">
              <a:solidFill>
                <a:schemeClr val="tx2">
                  <a:lumMod val="60000"/>
                  <a:lumOff val="40000"/>
                </a:schemeClr>
              </a:solidFill>
              <a:effectLst>
                <a:outerShdw blurRad="38100" dist="38100" dir="2700000" algn="tl">
                  <a:srgbClr val="000000">
                    <a:alpha val="43137"/>
                  </a:srgbClr>
                </a:outerShdw>
              </a:effectLst>
              <a:cs typeface="B Zar" pitchFamily="2" charset="-78"/>
            </a:endParaRPr>
          </a:p>
          <a:p>
            <a:pPr algn="ctr" fontAlgn="auto">
              <a:spcBef>
                <a:spcPts val="0"/>
              </a:spcBef>
              <a:spcAft>
                <a:spcPts val="0"/>
              </a:spcAft>
              <a:defRPr/>
            </a:pPr>
            <a:r>
              <a:rPr lang="fa-IR" sz="2800" dirty="0">
                <a:solidFill>
                  <a:srgbClr val="0070C0"/>
                </a:solidFill>
                <a:cs typeface="B Zar" pitchFamily="2" charset="-78"/>
              </a:rPr>
              <a:t>کمی ( جمع آوری، تحلیل و نتیجه گیری)</a:t>
            </a: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en-US" dirty="0">
              <a:cs typeface="Titr" pitchFamily="2" charset="-78"/>
            </a:endParaRPr>
          </a:p>
        </p:txBody>
      </p:sp>
      <p:sp>
        <p:nvSpPr>
          <p:cNvPr id="8" name="Rectangle 7"/>
          <p:cNvSpPr/>
          <p:nvPr/>
        </p:nvSpPr>
        <p:spPr>
          <a:xfrm>
            <a:off x="457200" y="3048000"/>
            <a:ext cx="4572000" cy="2895600"/>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fa-IR" dirty="0"/>
          </a:p>
          <a:p>
            <a:pPr algn="ctr" fontAlgn="auto">
              <a:spcBef>
                <a:spcPts val="0"/>
              </a:spcBef>
              <a:spcAft>
                <a:spcPts val="0"/>
              </a:spcAft>
              <a:defRPr/>
            </a:pPr>
            <a:endParaRPr lang="fa-IR" dirty="0"/>
          </a:p>
          <a:p>
            <a:pPr algn="ctr" fontAlgn="auto">
              <a:spcBef>
                <a:spcPts val="0"/>
              </a:spcBef>
              <a:spcAft>
                <a:spcPts val="0"/>
              </a:spcAft>
              <a:defRPr/>
            </a:pPr>
            <a:endParaRPr lang="fa-IR" dirty="0"/>
          </a:p>
          <a:p>
            <a:pPr algn="ctr" fontAlgn="auto">
              <a:spcBef>
                <a:spcPts val="0"/>
              </a:spcBef>
              <a:spcAft>
                <a:spcPts val="0"/>
              </a:spcAft>
              <a:defRPr/>
            </a:pPr>
            <a:r>
              <a:rPr lang="fa-IR" sz="2400" b="1" dirty="0">
                <a:solidFill>
                  <a:srgbClr val="0070C0"/>
                </a:solidFill>
              </a:rPr>
              <a:t>سطح 2: </a:t>
            </a:r>
          </a:p>
          <a:p>
            <a:pPr algn="ctr" fontAlgn="auto">
              <a:spcBef>
                <a:spcPts val="0"/>
              </a:spcBef>
              <a:spcAft>
                <a:spcPts val="0"/>
              </a:spcAft>
              <a:defRPr/>
            </a:pPr>
            <a:r>
              <a:rPr lang="fa-IR" sz="2800" dirty="0">
                <a:solidFill>
                  <a:srgbClr val="0070C0"/>
                </a:solidFill>
                <a:cs typeface="B Zar" pitchFamily="2" charset="-78"/>
              </a:rPr>
              <a:t>کیفی ( جمع آوری، تحلیل و نتیجه گیری)</a:t>
            </a: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r>
              <a:rPr lang="fa-IR" dirty="0">
                <a:cs typeface="Titr" pitchFamily="2" charset="-78"/>
              </a:rPr>
              <a:t> </a:t>
            </a: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fa-IR" dirty="0">
              <a:cs typeface="Titr" pitchFamily="2" charset="-78"/>
            </a:endParaRPr>
          </a:p>
          <a:p>
            <a:pPr algn="ctr" fontAlgn="auto">
              <a:spcBef>
                <a:spcPts val="0"/>
              </a:spcBef>
              <a:spcAft>
                <a:spcPts val="0"/>
              </a:spcAft>
              <a:defRPr/>
            </a:pPr>
            <a:endParaRPr lang="en-US" dirty="0"/>
          </a:p>
        </p:txBody>
      </p:sp>
      <p:sp>
        <p:nvSpPr>
          <p:cNvPr id="9" name="Rectangle 8"/>
          <p:cNvSpPr/>
          <p:nvPr/>
        </p:nvSpPr>
        <p:spPr>
          <a:xfrm>
            <a:off x="685800" y="4343400"/>
            <a:ext cx="4343400" cy="1219200"/>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fontAlgn="auto">
              <a:spcBef>
                <a:spcPts val="0"/>
              </a:spcBef>
              <a:spcAft>
                <a:spcPts val="0"/>
              </a:spcAft>
              <a:defRPr/>
            </a:pPr>
            <a:r>
              <a:rPr lang="fa-IR" sz="2000" b="1" dirty="0">
                <a:solidFill>
                  <a:srgbClr val="3399FF"/>
                </a:solidFill>
                <a:effectLst>
                  <a:outerShdw blurRad="38100" dist="38100" dir="2700000" algn="tl">
                    <a:srgbClr val="000000">
                      <a:alpha val="43137"/>
                    </a:srgbClr>
                  </a:outerShdw>
                </a:effectLst>
                <a:cs typeface="Titr" pitchFamily="2" charset="-78"/>
              </a:rPr>
              <a:t>سطح 3:</a:t>
            </a:r>
          </a:p>
          <a:p>
            <a:pPr algn="ctr" fontAlgn="auto">
              <a:spcBef>
                <a:spcPts val="0"/>
              </a:spcBef>
              <a:spcAft>
                <a:spcPts val="0"/>
              </a:spcAft>
              <a:defRPr/>
            </a:pPr>
            <a:r>
              <a:rPr lang="fa-IR" sz="2800" dirty="0">
                <a:solidFill>
                  <a:srgbClr val="3399FF"/>
                </a:solidFill>
                <a:effectLst>
                  <a:outerShdw blurRad="38100" dist="38100" dir="2700000" algn="tl">
                    <a:srgbClr val="000000">
                      <a:alpha val="43137"/>
                    </a:srgbClr>
                  </a:outerShdw>
                </a:effectLst>
                <a:cs typeface="B Zar" pitchFamily="2" charset="-78"/>
              </a:rPr>
              <a:t>کمی ( جمع آوری، تحلیل، نتیجه گیری)</a:t>
            </a:r>
            <a:endParaRPr lang="en-US" sz="2800" dirty="0">
              <a:solidFill>
                <a:srgbClr val="3399FF"/>
              </a:solidFill>
              <a:effectLst>
                <a:outerShdw blurRad="38100" dist="38100" dir="2700000" algn="tl">
                  <a:srgbClr val="000000">
                    <a:alpha val="43137"/>
                  </a:srgbClr>
                </a:outerShdw>
              </a:effectLst>
              <a:cs typeface="B Zar" pitchFamily="2" charset="-78"/>
            </a:endParaRPr>
          </a:p>
        </p:txBody>
      </p:sp>
      <p:cxnSp>
        <p:nvCxnSpPr>
          <p:cNvPr id="11" name="Straight Arrow Connector 10"/>
          <p:cNvCxnSpPr/>
          <p:nvPr/>
        </p:nvCxnSpPr>
        <p:spPr>
          <a:xfrm>
            <a:off x="5257800" y="2590800"/>
            <a:ext cx="1447800" cy="6096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13" name="Rectangle 12"/>
          <p:cNvSpPr/>
          <p:nvPr/>
        </p:nvSpPr>
        <p:spPr>
          <a:xfrm>
            <a:off x="6781800" y="3200400"/>
            <a:ext cx="1371600" cy="1752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3200" dirty="0">
                <a:cs typeface="B Zar" pitchFamily="2" charset="-78"/>
              </a:rPr>
              <a:t>تفسیر نهایی</a:t>
            </a:r>
            <a:endParaRPr lang="en-US" sz="3200" dirty="0">
              <a:cs typeface="B Zar" pitchFamily="2" charset="-78"/>
            </a:endParaRPr>
          </a:p>
        </p:txBody>
      </p:sp>
      <p:cxnSp>
        <p:nvCxnSpPr>
          <p:cNvPr id="15" name="Straight Arrow Connector 14"/>
          <p:cNvCxnSpPr>
            <a:stCxn id="5" idx="3"/>
          </p:cNvCxnSpPr>
          <p:nvPr/>
        </p:nvCxnSpPr>
        <p:spPr>
          <a:xfrm>
            <a:off x="5257800" y="4038600"/>
            <a:ext cx="1447800" cy="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8" name="Straight Arrow Connector 17"/>
          <p:cNvCxnSpPr/>
          <p:nvPr/>
        </p:nvCxnSpPr>
        <p:spPr>
          <a:xfrm flipV="1">
            <a:off x="5257800" y="4800600"/>
            <a:ext cx="1447800" cy="49530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xmlns="" val="171592976"/>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5" name="Rectangle 1"/>
          <p:cNvSpPr>
            <a:spLocks noChangeArrowheads="1"/>
          </p:cNvSpPr>
          <p:nvPr/>
        </p:nvSpPr>
        <p:spPr bwMode="auto">
          <a:xfrm>
            <a:off x="1403350" y="1252538"/>
            <a:ext cx="6048375" cy="3416300"/>
          </a:xfrm>
          <a:prstGeom prst="rect">
            <a:avLst/>
          </a:prstGeom>
          <a:noFill/>
          <a:ln w="9525">
            <a:noFill/>
            <a:miter lim="800000"/>
            <a:headEnd/>
            <a:tailEnd/>
          </a:ln>
          <a:effectLst/>
        </p:spPr>
        <p:txBody>
          <a:bodyPr anchor="ctr">
            <a:spAutoFit/>
          </a:bodyPr>
          <a:lstStyle/>
          <a:p>
            <a:pPr algn="r" rtl="1" eaLnBrk="0" fontAlgn="auto" hangingPunct="0">
              <a:spcBef>
                <a:spcPts val="0"/>
              </a:spcBef>
              <a:spcAft>
                <a:spcPts val="0"/>
              </a:spcAft>
              <a:defRPr/>
            </a:pPr>
            <a:r>
              <a:rPr lang="ar-SA" sz="2400" b="1" i="1" dirty="0">
                <a:latin typeface="+mn-lt"/>
                <a:ea typeface="Calibri" pitchFamily="34" charset="0"/>
                <a:cs typeface="+mj-cs"/>
              </a:rPr>
              <a:t>نقاط قوت طرح همسو سازی</a:t>
            </a:r>
            <a:endParaRPr lang="en-US" sz="2400" b="1" dirty="0">
              <a:latin typeface="+mn-lt"/>
              <a:cs typeface="+mj-cs"/>
            </a:endParaRPr>
          </a:p>
          <a:p>
            <a:pPr algn="r" rtl="1" eaLnBrk="0" fontAlgn="auto" hangingPunct="0">
              <a:spcBef>
                <a:spcPts val="0"/>
              </a:spcBef>
              <a:spcAft>
                <a:spcPts val="0"/>
              </a:spcAft>
              <a:defRPr/>
            </a:pPr>
            <a:r>
              <a:rPr lang="en-US" sz="2400" dirty="0">
                <a:latin typeface="Calibri" pitchFamily="34" charset="0"/>
                <a:ea typeface="Calibri" pitchFamily="34" charset="0"/>
                <a:cs typeface="+mj-cs"/>
              </a:rPr>
              <a:t>•</a:t>
            </a:r>
            <a:r>
              <a:rPr lang="ar-SA" sz="2400" dirty="0">
                <a:latin typeface="+mn-lt"/>
                <a:ea typeface="Calibri" pitchFamily="34" charset="0"/>
                <a:cs typeface="+mj-cs"/>
              </a:rPr>
              <a:t> طرحي كارآمد است كه در آن هر دو نوع داده در يك مرحله از پژوهش و تقريباّ به صورت همزمان جمع‌آوري مي‌شوند</a:t>
            </a:r>
            <a:r>
              <a:rPr lang="en-US" sz="2400" dirty="0">
                <a:latin typeface="+mn-lt"/>
                <a:ea typeface="Calibri" pitchFamily="34" charset="0"/>
                <a:cs typeface="+mj-cs"/>
              </a:rPr>
              <a:t>.</a:t>
            </a:r>
            <a:endParaRPr lang="en-US" sz="2400" dirty="0">
              <a:latin typeface="Calibri" pitchFamily="34" charset="0"/>
              <a:ea typeface="Calibri" pitchFamily="34" charset="0"/>
              <a:cs typeface="+mj-cs"/>
            </a:endParaRPr>
          </a:p>
          <a:p>
            <a:pPr algn="r" rtl="1" eaLnBrk="0" fontAlgn="auto" hangingPunct="0">
              <a:spcBef>
                <a:spcPts val="0"/>
              </a:spcBef>
              <a:spcAft>
                <a:spcPts val="0"/>
              </a:spcAft>
              <a:defRPr/>
            </a:pPr>
            <a:r>
              <a:rPr lang="en-US" sz="2400" dirty="0">
                <a:latin typeface="Calibri" pitchFamily="34" charset="0"/>
                <a:ea typeface="Calibri" pitchFamily="34" charset="0"/>
                <a:cs typeface="+mj-cs"/>
              </a:rPr>
              <a:t> •</a:t>
            </a:r>
            <a:r>
              <a:rPr lang="ar-SA" sz="2400" dirty="0">
                <a:latin typeface="Calibri" pitchFamily="34" charset="0"/>
                <a:ea typeface="Calibri" pitchFamily="34" charset="0"/>
                <a:cs typeface="+mj-cs"/>
              </a:rPr>
              <a:t> هر نوع از داده‌ها را می توان به صورت جداگانه و مستقل با استفاده از تكنيك‌هاي مرسوم برای هر نوع داده، جمع‌آوري و تحليل نمود. اين امر خود به پژوهش گروهي شکل می دهد، كه در آن هر تيم می تواند شامل افرادي با هر دو تخصص پژوهش­كمي و پژوهش كيفي باشد</a:t>
            </a:r>
            <a:r>
              <a:rPr lang="en-US" sz="1200" dirty="0">
                <a:latin typeface="Calibri" pitchFamily="34" charset="0"/>
                <a:ea typeface="Calibri" pitchFamily="34" charset="0"/>
                <a:cs typeface="+mn-cs"/>
              </a:rPr>
              <a:t>.</a:t>
            </a:r>
            <a:r>
              <a:rPr lang="en-US" sz="1000" dirty="0">
                <a:latin typeface="+mn-lt"/>
                <a:cs typeface="+mn-cs"/>
              </a:rPr>
              <a:t> </a:t>
            </a:r>
            <a:endParaRPr lang="en-US" dirty="0">
              <a:latin typeface="+mn-lt"/>
              <a:cs typeface="+mn-cs"/>
            </a:endParaRPr>
          </a:p>
        </p:txBody>
      </p:sp>
    </p:spTree>
    <p:extLst>
      <p:ext uri="{BB962C8B-B14F-4D97-AF65-F5344CB8AC3E}">
        <p14:creationId xmlns:p14="http://schemas.microsoft.com/office/powerpoint/2010/main" xmlns="" val="418969770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
          <p:cNvSpPr>
            <a:spLocks noChangeArrowheads="1"/>
          </p:cNvSpPr>
          <p:nvPr/>
        </p:nvSpPr>
        <p:spPr bwMode="auto">
          <a:xfrm>
            <a:off x="1187450" y="923925"/>
            <a:ext cx="6408738" cy="3046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eaLnBrk="0" hangingPunct="0"/>
            <a:endParaRPr lang="fa-IR" sz="2400" b="1">
              <a:latin typeface="Rockwell" pitchFamily="18" charset="0"/>
              <a:ea typeface="Calibri" pitchFamily="34" charset="0"/>
              <a:cs typeface="Times New Roman" pitchFamily="18" charset="0"/>
            </a:endParaRPr>
          </a:p>
          <a:p>
            <a:pPr algn="r" eaLnBrk="0" hangingPunct="0"/>
            <a:r>
              <a:rPr lang="ar-SA" sz="2400">
                <a:latin typeface="Calibri" pitchFamily="34" charset="0"/>
                <a:ea typeface="Calibri" pitchFamily="34" charset="0"/>
                <a:cs typeface="Times New Roman" pitchFamily="18" charset="0"/>
              </a:rPr>
              <a:t>به تلاش زیاد و تخصص </a:t>
            </a:r>
            <a:r>
              <a:rPr lang="fa-IR" sz="2400">
                <a:latin typeface="Calibri" pitchFamily="34" charset="0"/>
                <a:ea typeface="Calibri" pitchFamily="34" charset="0"/>
                <a:cs typeface="Times New Roman" pitchFamily="18" charset="0"/>
              </a:rPr>
              <a:t>نیا</a:t>
            </a:r>
            <a:r>
              <a:rPr lang="ar-SA" sz="2400">
                <a:latin typeface="Calibri" pitchFamily="34" charset="0"/>
                <a:ea typeface="Calibri" pitchFamily="34" charset="0"/>
                <a:cs typeface="Times New Roman" pitchFamily="18" charset="0"/>
              </a:rPr>
              <a:t>ز هست، به خصوص به دليل جمع‌آوري هم‌زمان اطلاعات و اين نكته كه به هر دو نوع داده‌ها وزن يكساني داده می شود</a:t>
            </a:r>
            <a:r>
              <a:rPr lang="fa-IR" sz="2400">
                <a:latin typeface="Calibri" pitchFamily="34" charset="0"/>
                <a:ea typeface="Calibri" pitchFamily="34" charset="0"/>
                <a:cs typeface="Times New Roman" pitchFamily="18" charset="0"/>
              </a:rPr>
              <a:t>.</a:t>
            </a:r>
          </a:p>
          <a:p>
            <a:pPr algn="r" rtl="1" eaLnBrk="0" hangingPunct="0">
              <a:buFont typeface="Arial" pitchFamily="34" charset="0"/>
              <a:buChar char="•"/>
            </a:pPr>
            <a:r>
              <a:rPr lang="en-US" sz="2400">
                <a:latin typeface="Calibri" pitchFamily="34" charset="0"/>
                <a:ea typeface="Calibri" pitchFamily="34" charset="0"/>
                <a:cs typeface="Times New Roman" pitchFamily="18" charset="0"/>
              </a:rPr>
              <a:t>  </a:t>
            </a:r>
            <a:r>
              <a:rPr lang="ar-SA" sz="2400">
                <a:latin typeface="Calibri" pitchFamily="34" charset="0"/>
                <a:ea typeface="Calibri" pitchFamily="34" charset="0"/>
                <a:cs typeface="Times New Roman" pitchFamily="18" charset="0"/>
              </a:rPr>
              <a:t>اين مشكل را مي‌توان با تشكيل يك گروه پژوهشي با تخصص كيفي و كمي، يا از طريق گروه پژوهشی با شرکت متخصصان کمی و کیفی در کمیته تحصیلات تکمیلی</a:t>
            </a:r>
            <a:r>
              <a:rPr lang="en-US" sz="2400">
                <a:latin typeface="Calibri" pitchFamily="34" charset="0"/>
              </a:rPr>
              <a:t>  </a:t>
            </a:r>
            <a:r>
              <a:rPr lang="ar-SA" sz="2400">
                <a:latin typeface="Calibri" pitchFamily="34" charset="0"/>
                <a:cs typeface="Times New Roman" pitchFamily="18" charset="0"/>
              </a:rPr>
              <a:t>و یا با آموزش دادن پژوهش كيفي و كمي به یک فرد</a:t>
            </a:r>
            <a:r>
              <a:rPr lang="en-US" sz="2400">
                <a:latin typeface="Calibri" pitchFamily="34" charset="0"/>
              </a:rPr>
              <a:t>،  </a:t>
            </a:r>
            <a:r>
              <a:rPr lang="ar-SA" sz="2400">
                <a:latin typeface="Calibri" pitchFamily="34" charset="0"/>
                <a:cs typeface="Times New Roman" pitchFamily="18" charset="0"/>
              </a:rPr>
              <a:t>حل كرد</a:t>
            </a:r>
            <a:r>
              <a:rPr lang="en-US" sz="2400">
                <a:latin typeface="Calibri" pitchFamily="34" charset="0"/>
              </a:rPr>
              <a:t>.</a:t>
            </a:r>
            <a:r>
              <a:rPr lang="en-US" sz="2400">
                <a:latin typeface="Rockwell" pitchFamily="18" charset="0"/>
              </a:rPr>
              <a:t> </a:t>
            </a:r>
          </a:p>
        </p:txBody>
      </p:sp>
    </p:spTree>
    <p:extLst>
      <p:ext uri="{BB962C8B-B14F-4D97-AF65-F5344CB8AC3E}">
        <p14:creationId xmlns:p14="http://schemas.microsoft.com/office/powerpoint/2010/main" xmlns="" val="2566506225"/>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1"/>
          <p:cNvSpPr>
            <a:spLocks noChangeArrowheads="1"/>
          </p:cNvSpPr>
          <p:nvPr/>
        </p:nvSpPr>
        <p:spPr bwMode="auto">
          <a:xfrm>
            <a:off x="900113" y="1535113"/>
            <a:ext cx="6624637" cy="3538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justLow" rtl="1" eaLnBrk="0" hangingPunct="0">
              <a:tabLst>
                <a:tab pos="5851525" algn="l"/>
              </a:tabLst>
            </a:pPr>
            <a:r>
              <a:rPr lang="ar-SA" sz="2800" b="1">
                <a:ea typeface="Calibri" pitchFamily="34" charset="0"/>
                <a:cs typeface="Times New Roman" pitchFamily="18" charset="0"/>
              </a:rPr>
              <a:t>طرح تو در تو (درونه‌اي) </a:t>
            </a:r>
            <a:r>
              <a:rPr lang="fa-IR" sz="2800">
                <a:ea typeface="Calibri" pitchFamily="34" charset="0"/>
                <a:cs typeface="Times New Roman" pitchFamily="18" charset="0"/>
              </a:rPr>
              <a:t>:</a:t>
            </a:r>
          </a:p>
          <a:p>
            <a:pPr algn="r" rtl="1" eaLnBrk="0" hangingPunct="0">
              <a:tabLst>
                <a:tab pos="5851525" algn="l"/>
              </a:tabLst>
            </a:pPr>
            <a:r>
              <a:rPr lang="ar-SA" sz="2800">
                <a:ea typeface="Calibri" pitchFamily="34" charset="0"/>
                <a:cs typeface="Times New Roman" pitchFamily="18" charset="0"/>
              </a:rPr>
              <a:t> </a:t>
            </a:r>
            <a:r>
              <a:rPr lang="ar-SA" sz="2400">
                <a:ea typeface="Calibri" pitchFamily="34" charset="0"/>
                <a:cs typeface="Times New Roman" pitchFamily="18" charset="0"/>
              </a:rPr>
              <a:t>يك مجموعه داده نقش حمايتي و ثانویه را بر</a:t>
            </a:r>
            <a:r>
              <a:rPr lang="fa-IR" sz="2400">
                <a:ea typeface="Calibri" pitchFamily="34" charset="0"/>
                <a:cs typeface="Times New Roman" pitchFamily="18" charset="0"/>
              </a:rPr>
              <a:t>ای</a:t>
            </a:r>
            <a:r>
              <a:rPr lang="ar-SA" sz="2400">
                <a:ea typeface="Calibri" pitchFamily="34" charset="0"/>
                <a:cs typeface="Times New Roman" pitchFamily="18" charset="0"/>
              </a:rPr>
              <a:t> داده های اولیه نوع دیگرفراهم می آورد. </a:t>
            </a:r>
            <a:endParaRPr lang="fa-IR" sz="2400">
              <a:ea typeface="Calibri" pitchFamily="34" charset="0"/>
              <a:cs typeface="Times New Roman" pitchFamily="18" charset="0"/>
            </a:endParaRPr>
          </a:p>
          <a:p>
            <a:pPr algn="r" rtl="1" eaLnBrk="0" hangingPunct="0">
              <a:tabLst>
                <a:tab pos="5851525" algn="l"/>
              </a:tabLst>
            </a:pPr>
            <a:r>
              <a:rPr lang="ar-SA" sz="2400">
                <a:ea typeface="Calibri" pitchFamily="34" charset="0"/>
                <a:cs typeface="Times New Roman" pitchFamily="18" charset="0"/>
              </a:rPr>
              <a:t>مفروضات اساسي اين طرح</a:t>
            </a:r>
            <a:r>
              <a:rPr lang="fa-IR" sz="2400">
                <a:ea typeface="Calibri" pitchFamily="34" charset="0"/>
                <a:cs typeface="Times New Roman" pitchFamily="18" charset="0"/>
              </a:rPr>
              <a:t>: </a:t>
            </a:r>
            <a:r>
              <a:rPr lang="ar-SA" sz="2400">
                <a:ea typeface="Calibri" pitchFamily="34" charset="0"/>
                <a:cs typeface="Times New Roman" pitchFamily="18" charset="0"/>
              </a:rPr>
              <a:t>يك مجموعه داده به تنهایی كافي نیست، باید به سئوالهای محتلف جواب داد و برای پاسخگويي به هر سوال به انواع مختلفي از داده‌، نیاز هست. </a:t>
            </a:r>
            <a:endParaRPr lang="fa-IR" sz="2400">
              <a:ea typeface="Calibri" pitchFamily="34" charset="0"/>
              <a:cs typeface="Times New Roman" pitchFamily="18" charset="0"/>
            </a:endParaRPr>
          </a:p>
          <a:p>
            <a:pPr algn="r" rtl="1" eaLnBrk="0" hangingPunct="0">
              <a:tabLst>
                <a:tab pos="5851525" algn="l"/>
              </a:tabLst>
            </a:pPr>
            <a:r>
              <a:rPr lang="ar-SA" sz="2400">
                <a:ea typeface="Calibri" pitchFamily="34" charset="0"/>
                <a:cs typeface="Times New Roman" pitchFamily="18" charset="0"/>
              </a:rPr>
              <a:t>پژوهشگران زماني از این طرح استفاده می کنند که برای پاسخ دادن به يك سئوال پژوهشي در درون يك مطالعه كمي يا كيفي گسترده، به داده های کمی یا کیفی نیاز دارند.</a:t>
            </a:r>
          </a:p>
        </p:txBody>
      </p:sp>
    </p:spTree>
    <p:extLst>
      <p:ext uri="{BB962C8B-B14F-4D97-AF65-F5344CB8AC3E}">
        <p14:creationId xmlns:p14="http://schemas.microsoft.com/office/powerpoint/2010/main" xmlns="" val="378769521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5" name="Rectangle 1"/>
          <p:cNvSpPr>
            <a:spLocks noChangeArrowheads="1"/>
          </p:cNvSpPr>
          <p:nvPr/>
        </p:nvSpPr>
        <p:spPr bwMode="auto">
          <a:xfrm>
            <a:off x="1116013" y="1522413"/>
            <a:ext cx="6624637" cy="2676525"/>
          </a:xfrm>
          <a:prstGeom prst="rect">
            <a:avLst/>
          </a:prstGeom>
          <a:noFill/>
          <a:ln w="9525">
            <a:noFill/>
            <a:miter lim="800000"/>
            <a:headEnd/>
            <a:tailEnd/>
          </a:ln>
          <a:effectLst/>
        </p:spPr>
        <p:txBody>
          <a:bodyPr anchor="ctr">
            <a:spAutoFit/>
          </a:bodyPr>
          <a:lstStyle/>
          <a:p>
            <a:pPr algn="r" rtl="1" eaLnBrk="0" hangingPunct="0">
              <a:defRPr/>
            </a:pPr>
            <a:r>
              <a:rPr lang="ar-SA" sz="2400" dirty="0">
                <a:ea typeface="Calibri" pitchFamily="34" charset="0"/>
                <a:cs typeface="+mj-cs"/>
              </a:rPr>
              <a:t>در طرح تو در تو (درونه‌اي) مجموعه‌اي متفاوت از داده‌ها، در سطح طرح، با هم تركيب مي‌شوند و يك نوع از داده‌ها، در درون قالب روش‌شناسي نوع ديگر داده‌ها جاي مي‌گيرد . </a:t>
            </a:r>
            <a:endParaRPr lang="en-US" sz="2400" dirty="0">
              <a:cs typeface="+mj-cs"/>
            </a:endParaRPr>
          </a:p>
          <a:p>
            <a:pPr algn="r" rtl="1" eaLnBrk="0" hangingPunct="0">
              <a:defRPr/>
            </a:pPr>
            <a:r>
              <a:rPr lang="ar-SA" sz="2400" dirty="0">
                <a:ea typeface="Calibri" pitchFamily="34" charset="0"/>
                <a:cs typeface="+mj-cs"/>
              </a:rPr>
              <a:t>پژوهشگر مي‌تواند داده‌هاي كيفي را در دل يك روش شناسی كمي جاي دهد، همانند آنچه که در يك طرح آزمايشي انجام می گیرد و يا داده‌هاي كمي را می تواند در دل يك روش شناسی كيفي جاي دهد، همانند آنچه که در يك طرح پديدارشناسي  انجام می گیرد</a:t>
            </a:r>
            <a:endParaRPr lang="ar-SA" sz="2400" dirty="0">
              <a:cs typeface="+mj-cs"/>
            </a:endParaRPr>
          </a:p>
        </p:txBody>
      </p:sp>
    </p:spTree>
    <p:extLst>
      <p:ext uri="{BB962C8B-B14F-4D97-AF65-F5344CB8AC3E}">
        <p14:creationId xmlns:p14="http://schemas.microsoft.com/office/powerpoint/2010/main" xmlns="" val="154015063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
          <p:cNvSpPr>
            <a:spLocks noChangeArrowheads="1"/>
          </p:cNvSpPr>
          <p:nvPr/>
        </p:nvSpPr>
        <p:spPr bwMode="auto">
          <a:xfrm>
            <a:off x="1979613" y="1531938"/>
            <a:ext cx="5256212" cy="2308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rtl="1" eaLnBrk="0" hangingPunct="0"/>
            <a:r>
              <a:rPr lang="ar-SA" sz="2400">
                <a:ea typeface="Calibri" pitchFamily="34" charset="0"/>
                <a:cs typeface="Times New Roman" pitchFamily="18" charset="0"/>
              </a:rPr>
              <a:t>طرح تو در تو (درونه‌اي)</a:t>
            </a:r>
            <a:r>
              <a:rPr lang="ar-SA" sz="2400" b="1">
                <a:ea typeface="Calibri" pitchFamily="34" charset="0"/>
                <a:cs typeface="Times New Roman" pitchFamily="18" charset="0"/>
              </a:rPr>
              <a:t> </a:t>
            </a:r>
            <a:r>
              <a:rPr lang="ar-SA" sz="2400">
                <a:ea typeface="Calibri" pitchFamily="34" charset="0"/>
                <a:cs typeface="Times New Roman" pitchFamily="18" charset="0"/>
              </a:rPr>
              <a:t>دربرگيرنده مجموعه‌اي از هر دو نوع داده‌ كيفي و كمي است، اما يكي از اين داده‌ها نقش مكمل را در كل طرح ایفاء می کند.  طرح تو در تو (درونه‌اي) مي‌تواند از رويكرد تك مرحله‌اي يا دو</a:t>
            </a:r>
            <a:r>
              <a:rPr lang="fa-IR" sz="2400">
                <a:ea typeface="Calibri" pitchFamily="34" charset="0"/>
                <a:cs typeface="Times New Roman" pitchFamily="18" charset="0"/>
              </a:rPr>
              <a:t> </a:t>
            </a:r>
            <a:r>
              <a:rPr lang="ar-SA" sz="2400">
                <a:ea typeface="Calibri" pitchFamily="34" charset="0"/>
                <a:cs typeface="Times New Roman" pitchFamily="18" charset="0"/>
              </a:rPr>
              <a:t>مرحله‌اي براي داده‌هاي تو در تو استفاده كند.</a:t>
            </a:r>
          </a:p>
        </p:txBody>
      </p:sp>
    </p:spTree>
    <p:extLst>
      <p:ext uri="{BB962C8B-B14F-4D97-AF65-F5344CB8AC3E}">
        <p14:creationId xmlns:p14="http://schemas.microsoft.com/office/powerpoint/2010/main" xmlns="" val="99468956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83768" y="1412776"/>
            <a:ext cx="1440000" cy="108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en-US" dirty="0"/>
              <a:t>QUAN</a:t>
            </a:r>
          </a:p>
          <a:p>
            <a:pPr>
              <a:defRPr/>
            </a:pPr>
            <a:endParaRPr lang="en-US" dirty="0"/>
          </a:p>
        </p:txBody>
      </p:sp>
      <p:sp>
        <p:nvSpPr>
          <p:cNvPr id="3" name="TextBox 2"/>
          <p:cNvSpPr txBox="1"/>
          <p:nvPr/>
        </p:nvSpPr>
        <p:spPr>
          <a:xfrm>
            <a:off x="2843808" y="1916835"/>
            <a:ext cx="720000" cy="432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en-US" dirty="0"/>
              <a:t>qual</a:t>
            </a:r>
          </a:p>
        </p:txBody>
      </p:sp>
      <p:sp>
        <p:nvSpPr>
          <p:cNvPr id="4" name="TextBox 3"/>
          <p:cNvSpPr txBox="1"/>
          <p:nvPr/>
        </p:nvSpPr>
        <p:spPr>
          <a:xfrm>
            <a:off x="4788024" y="1412779"/>
            <a:ext cx="1260000" cy="90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تفسير براساس نتايج</a:t>
            </a:r>
            <a:endParaRPr lang="en-US" dirty="0"/>
          </a:p>
          <a:p>
            <a:pPr algn="ctr">
              <a:defRPr/>
            </a:pPr>
            <a:r>
              <a:rPr lang="fa-IR" dirty="0"/>
              <a:t> </a:t>
            </a:r>
            <a:endParaRPr lang="en-US" dirty="0"/>
          </a:p>
        </p:txBody>
      </p:sp>
      <p:cxnSp>
        <p:nvCxnSpPr>
          <p:cNvPr id="6" name="Straight Arrow Connector 5"/>
          <p:cNvCxnSpPr/>
          <p:nvPr/>
        </p:nvCxnSpPr>
        <p:spPr>
          <a:xfrm flipV="1">
            <a:off x="3924300" y="1917700"/>
            <a:ext cx="863600" cy="349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55776" y="3789040"/>
            <a:ext cx="1440000" cy="108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en-US" dirty="0"/>
              <a:t>QUAL</a:t>
            </a:r>
          </a:p>
          <a:p>
            <a:pPr>
              <a:defRPr/>
            </a:pPr>
            <a:endParaRPr lang="en-US" dirty="0"/>
          </a:p>
        </p:txBody>
      </p:sp>
      <p:sp>
        <p:nvSpPr>
          <p:cNvPr id="11" name="TextBox 10"/>
          <p:cNvSpPr txBox="1"/>
          <p:nvPr/>
        </p:nvSpPr>
        <p:spPr>
          <a:xfrm>
            <a:off x="2843808" y="4221088"/>
            <a:ext cx="864096" cy="369332"/>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en-US" dirty="0"/>
              <a:t>quan</a:t>
            </a:r>
          </a:p>
        </p:txBody>
      </p:sp>
      <p:sp>
        <p:nvSpPr>
          <p:cNvPr id="12" name="TextBox 11"/>
          <p:cNvSpPr txBox="1"/>
          <p:nvPr/>
        </p:nvSpPr>
        <p:spPr>
          <a:xfrm>
            <a:off x="4932040" y="3789040"/>
            <a:ext cx="1260000" cy="864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تفسير براساس نتايج</a:t>
            </a:r>
            <a:endParaRPr lang="en-US" dirty="0"/>
          </a:p>
          <a:p>
            <a:pPr algn="ctr">
              <a:defRPr/>
            </a:pPr>
            <a:r>
              <a:rPr lang="fa-IR" dirty="0"/>
              <a:t> </a:t>
            </a:r>
            <a:endParaRPr lang="en-US" dirty="0"/>
          </a:p>
        </p:txBody>
      </p:sp>
      <p:cxnSp>
        <p:nvCxnSpPr>
          <p:cNvPr id="13" name="Straight Arrow Connector 12"/>
          <p:cNvCxnSpPr/>
          <p:nvPr/>
        </p:nvCxnSpPr>
        <p:spPr>
          <a:xfrm flipV="1">
            <a:off x="3995738" y="4294188"/>
            <a:ext cx="936625" cy="349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206" name="TextBox 13"/>
          <p:cNvSpPr txBox="1">
            <a:spLocks noChangeArrowheads="1"/>
          </p:cNvSpPr>
          <p:nvPr/>
        </p:nvSpPr>
        <p:spPr bwMode="auto">
          <a:xfrm>
            <a:off x="4211638" y="2924175"/>
            <a:ext cx="129698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fa-IR"/>
              <a:t>یا</a:t>
            </a:r>
            <a:endParaRPr lang="en-US"/>
          </a:p>
        </p:txBody>
      </p:sp>
      <p:sp>
        <p:nvSpPr>
          <p:cNvPr id="93207" name="TextBox 14"/>
          <p:cNvSpPr txBox="1">
            <a:spLocks noChangeArrowheads="1"/>
          </p:cNvSpPr>
          <p:nvPr/>
        </p:nvSpPr>
        <p:spPr bwMode="auto">
          <a:xfrm>
            <a:off x="5795963" y="620713"/>
            <a:ext cx="2160587"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fa-IR" b="1"/>
              <a:t>طرح تو در تو (درونه‌اي)</a:t>
            </a:r>
            <a:endParaRPr lang="en-US"/>
          </a:p>
        </p:txBody>
      </p:sp>
    </p:spTree>
    <p:extLst>
      <p:ext uri="{BB962C8B-B14F-4D97-AF65-F5344CB8AC3E}">
        <p14:creationId xmlns:p14="http://schemas.microsoft.com/office/powerpoint/2010/main" xmlns="" val="160556782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p:cNvSpPr>
            <a:spLocks noChangeArrowheads="1"/>
          </p:cNvSpPr>
          <p:nvPr/>
        </p:nvSpPr>
        <p:spPr bwMode="auto">
          <a:xfrm>
            <a:off x="1763713" y="1057275"/>
            <a:ext cx="5545137" cy="4216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rtl="1" eaLnBrk="0" hangingPunct="0"/>
            <a:r>
              <a:rPr lang="fa-IR" sz="2800" b="1" i="1" dirty="0">
                <a:ea typeface="Calibri" pitchFamily="34" charset="0"/>
                <a:cs typeface="Times New Roman" pitchFamily="18" charset="0"/>
              </a:rPr>
              <a:t>ا</a:t>
            </a:r>
            <a:r>
              <a:rPr lang="ar-SA" sz="1200" b="1" i="1" dirty="0">
                <a:ea typeface="Calibri" pitchFamily="34" charset="0"/>
                <a:cs typeface="Times New Roman" pitchFamily="18" charset="0"/>
              </a:rPr>
              <a:t>ا</a:t>
            </a:r>
            <a:r>
              <a:rPr lang="ar-SA" sz="2800" b="1" i="1" dirty="0">
                <a:ea typeface="Calibri" pitchFamily="34" charset="0"/>
                <a:cs typeface="Times New Roman" pitchFamily="18" charset="0"/>
              </a:rPr>
              <a:t>نواع مختلف طرح تو در تو (درونه‌</a:t>
            </a:r>
            <a:r>
              <a:rPr lang="fa-IR" sz="2800" b="1" i="1" dirty="0">
                <a:ea typeface="Calibri" pitchFamily="34" charset="0"/>
                <a:cs typeface="Times New Roman" pitchFamily="18" charset="0"/>
              </a:rPr>
              <a:t>ای)</a:t>
            </a:r>
            <a:r>
              <a:rPr lang="en-US" sz="2800" dirty="0">
                <a:ea typeface="Calibri" pitchFamily="34" charset="0"/>
                <a:cs typeface="Times New Roman" pitchFamily="18" charset="0"/>
              </a:rPr>
              <a:t> </a:t>
            </a:r>
            <a:endParaRPr lang="en-US" sz="2800" dirty="0">
              <a:ea typeface="Calibri" pitchFamily="34" charset="0"/>
            </a:endParaRPr>
          </a:p>
          <a:p>
            <a:pPr algn="r" rtl="1" eaLnBrk="0" hangingPunct="0"/>
            <a:r>
              <a:rPr lang="fa-IR" sz="2400" dirty="0">
                <a:ea typeface="Calibri" pitchFamily="34" charset="0"/>
                <a:cs typeface="Times New Roman" pitchFamily="18" charset="0"/>
              </a:rPr>
              <a:t>- </a:t>
            </a:r>
            <a:r>
              <a:rPr lang="ar-SA" sz="2400" dirty="0">
                <a:ea typeface="Calibri" pitchFamily="34" charset="0"/>
                <a:cs typeface="Times New Roman" pitchFamily="18" charset="0"/>
              </a:rPr>
              <a:t>مدل آزمايشي</a:t>
            </a:r>
            <a:endParaRPr lang="en-US" sz="2400" dirty="0">
              <a:ea typeface="Calibri" pitchFamily="34" charset="0"/>
            </a:endParaRPr>
          </a:p>
          <a:p>
            <a:pPr algn="r" eaLnBrk="0" hangingPunct="0"/>
            <a:r>
              <a:rPr lang="en-US" sz="2400" dirty="0">
                <a:ea typeface="Calibri" pitchFamily="34" charset="0"/>
              </a:rPr>
              <a:t> </a:t>
            </a:r>
            <a:r>
              <a:rPr lang="fa-IR" sz="2400" dirty="0">
                <a:ea typeface="Calibri" pitchFamily="34" charset="0"/>
                <a:cs typeface="Times New Roman" pitchFamily="18" charset="0"/>
              </a:rPr>
              <a:t>- </a:t>
            </a:r>
            <a:r>
              <a:rPr lang="ar-SA" sz="2400" dirty="0">
                <a:ea typeface="Calibri" pitchFamily="34" charset="0"/>
                <a:cs typeface="Times New Roman" pitchFamily="18" charset="0"/>
              </a:rPr>
              <a:t>مدل همبستگي</a:t>
            </a:r>
            <a:endParaRPr lang="en-US" sz="2400" dirty="0">
              <a:ea typeface="Calibri" pitchFamily="34" charset="0"/>
            </a:endParaRPr>
          </a:p>
          <a:p>
            <a:pPr algn="r" eaLnBrk="0" hangingPunct="0"/>
            <a:r>
              <a:rPr lang="ar-SA" sz="2400" dirty="0">
                <a:ea typeface="Calibri" pitchFamily="34" charset="0"/>
                <a:cs typeface="Times New Roman" pitchFamily="18" charset="0"/>
              </a:rPr>
              <a:t> مدل آزمايشي طرح تو در تو  مورد استفاده ترین نوع از طرح تو در تو است. اين مدل با توجه به قرار گرفتن داده های کیفی در درون طرح آزمایشی تعریف می شود (مانند يك آزمايش واقعي يا يك شبه آزمايش). اولويت اين مدل </a:t>
            </a:r>
            <a:r>
              <a:rPr lang="ar-SA" sz="2400" dirty="0" smtClean="0">
                <a:ea typeface="Calibri" pitchFamily="34" charset="0"/>
                <a:cs typeface="Times New Roman" pitchFamily="18" charset="0"/>
              </a:rPr>
              <a:t>ب</a:t>
            </a:r>
            <a:r>
              <a:rPr lang="fa-IR" sz="2400" dirty="0" smtClean="0">
                <a:ea typeface="Calibri" pitchFamily="34" charset="0"/>
                <a:cs typeface="Times New Roman" pitchFamily="18" charset="0"/>
              </a:rPr>
              <a:t>ا </a:t>
            </a:r>
            <a:r>
              <a:rPr lang="ar-SA" sz="2400" dirty="0" smtClean="0">
                <a:ea typeface="Calibri" pitchFamily="34" charset="0"/>
                <a:cs typeface="Times New Roman" pitchFamily="18" charset="0"/>
              </a:rPr>
              <a:t>روش آزمايشي </a:t>
            </a:r>
            <a:r>
              <a:rPr lang="ar-SA" sz="2400" dirty="0">
                <a:ea typeface="Calibri" pitchFamily="34" charset="0"/>
                <a:cs typeface="Times New Roman" pitchFamily="18" charset="0"/>
              </a:rPr>
              <a:t>كمي اختصاص </a:t>
            </a:r>
            <a:r>
              <a:rPr lang="fa-IR" sz="2400" dirty="0" smtClean="0">
                <a:ea typeface="Calibri" pitchFamily="34" charset="0"/>
                <a:cs typeface="Times New Roman" pitchFamily="18" charset="0"/>
              </a:rPr>
              <a:t>است </a:t>
            </a:r>
            <a:r>
              <a:rPr lang="ar-SA" sz="2400" dirty="0" smtClean="0">
                <a:ea typeface="Calibri" pitchFamily="34" charset="0"/>
                <a:cs typeface="Times New Roman" pitchFamily="18" charset="0"/>
              </a:rPr>
              <a:t>و </a:t>
            </a:r>
            <a:r>
              <a:rPr lang="ar-SA" sz="2400" dirty="0">
                <a:ea typeface="Calibri" pitchFamily="34" charset="0"/>
                <a:cs typeface="Times New Roman" pitchFamily="18" charset="0"/>
              </a:rPr>
              <a:t>مجموعه داده‌هاي كيفي کم اهمیت بوده و در درون آن روش </a:t>
            </a:r>
            <a:r>
              <a:rPr lang="ar-SA" sz="2400" dirty="0" smtClean="0">
                <a:ea typeface="Calibri" pitchFamily="34" charset="0"/>
                <a:cs typeface="Times New Roman" pitchFamily="18" charset="0"/>
              </a:rPr>
              <a:t>قرار </a:t>
            </a:r>
            <a:r>
              <a:rPr lang="ar-SA" sz="2400" dirty="0">
                <a:ea typeface="Calibri" pitchFamily="34" charset="0"/>
                <a:cs typeface="Times New Roman" pitchFamily="18" charset="0"/>
              </a:rPr>
              <a:t>می گیرند.</a:t>
            </a:r>
            <a:endParaRPr lang="en-US" sz="2400" dirty="0">
              <a:ea typeface="Calibri" pitchFamily="34" charset="0"/>
            </a:endParaRPr>
          </a:p>
          <a:p>
            <a:pPr algn="r" eaLnBrk="0" hangingPunct="0"/>
            <a:r>
              <a:rPr lang="ar-SA" sz="2400" dirty="0">
                <a:ea typeface="Calibri" pitchFamily="34" charset="0"/>
                <a:cs typeface="Times New Roman" pitchFamily="18" charset="0"/>
              </a:rPr>
              <a:t>. </a:t>
            </a:r>
          </a:p>
        </p:txBody>
      </p:sp>
    </p:spTree>
    <p:extLst>
      <p:ext uri="{BB962C8B-B14F-4D97-AF65-F5344CB8AC3E}">
        <p14:creationId xmlns:p14="http://schemas.microsoft.com/office/powerpoint/2010/main" xmlns="" val="161228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9600" y="457200"/>
            <a:ext cx="7543800" cy="5791200"/>
          </a:xfrm>
        </p:spPr>
        <p:txBody>
          <a:bodyPr/>
          <a:lstStyle/>
          <a:p>
            <a:pPr algn="r" rtl="1">
              <a:buFont typeface="Arial" charset="0"/>
              <a:buNone/>
              <a:defRPr/>
            </a:pPr>
            <a:r>
              <a:rPr lang="fa-IR" sz="2200" b="1" dirty="0" smtClean="0">
                <a:solidFill>
                  <a:schemeClr val="tx1"/>
                </a:solidFill>
              </a:rPr>
              <a:t>      جهان بینی ها                               انتخاب راهبردهای پژوهشی</a:t>
            </a:r>
          </a:p>
          <a:p>
            <a:pPr algn="r" rtl="1">
              <a:buFont typeface="Arial" charset="0"/>
              <a:buNone/>
              <a:defRPr/>
            </a:pPr>
            <a:r>
              <a:rPr lang="fa-IR" sz="1800" dirty="0" smtClean="0">
                <a:solidFill>
                  <a:schemeClr val="tx1"/>
                </a:solidFill>
              </a:rPr>
              <a:t>     اثبات گرایی                                       راهبر دهای گیفی ( قوم نگاری)</a:t>
            </a:r>
          </a:p>
          <a:p>
            <a:pPr algn="r" rtl="1">
              <a:buFont typeface="Arial" charset="0"/>
              <a:buNone/>
              <a:defRPr/>
            </a:pPr>
            <a:r>
              <a:rPr lang="fa-IR" sz="1800" dirty="0" smtClean="0">
                <a:solidFill>
                  <a:schemeClr val="tx1"/>
                </a:solidFill>
              </a:rPr>
              <a:t>     ساخت اجتماعي                                   راهبردهای کمی ( آزمایشی)      </a:t>
            </a:r>
          </a:p>
          <a:p>
            <a:pPr algn="r" rtl="1">
              <a:buFont typeface="Arial" charset="0"/>
              <a:buNone/>
              <a:defRPr/>
            </a:pPr>
            <a:r>
              <a:rPr lang="fa-IR" sz="1800" dirty="0" smtClean="0">
                <a:solidFill>
                  <a:schemeClr val="tx1"/>
                </a:solidFill>
              </a:rPr>
              <a:t>     مدافعه اي / مشاركتي                            راهبردهای ترکیبی (زنجیره ای)    </a:t>
            </a:r>
          </a:p>
          <a:p>
            <a:pPr algn="r">
              <a:buFont typeface="Arial" charset="0"/>
              <a:buNone/>
              <a:defRPr/>
            </a:pPr>
            <a:r>
              <a:rPr lang="fa-IR" sz="1800" dirty="0" smtClean="0">
                <a:solidFill>
                  <a:schemeClr val="tx1"/>
                </a:solidFill>
              </a:rPr>
              <a:t>   عمل گرايي</a:t>
            </a:r>
          </a:p>
          <a:p>
            <a:pPr algn="r">
              <a:buFont typeface="Arial" charset="0"/>
              <a:buNone/>
              <a:defRPr/>
            </a:pPr>
            <a:endParaRPr lang="fa-IR" sz="1800" dirty="0" smtClean="0">
              <a:solidFill>
                <a:schemeClr val="tx1"/>
              </a:solidFill>
            </a:endParaRPr>
          </a:p>
          <a:p>
            <a:pPr algn="ctr">
              <a:buFont typeface="Arial" charset="0"/>
              <a:buNone/>
              <a:defRPr/>
            </a:pPr>
            <a:r>
              <a:rPr lang="fa-IR" sz="2400" b="1" dirty="0" smtClean="0">
                <a:solidFill>
                  <a:schemeClr val="tx1"/>
                </a:solidFill>
              </a:rPr>
              <a:t>طرح هاي پژوهش</a:t>
            </a:r>
          </a:p>
          <a:p>
            <a:pPr algn="ctr">
              <a:buFont typeface="Arial" charset="0"/>
              <a:buNone/>
              <a:defRPr/>
            </a:pPr>
            <a:r>
              <a:rPr lang="fa-IR" sz="2400" dirty="0" smtClean="0">
                <a:solidFill>
                  <a:schemeClr val="tx1"/>
                </a:solidFill>
              </a:rPr>
              <a:t>كیفی، کمی، تركيبي</a:t>
            </a:r>
          </a:p>
          <a:p>
            <a:pPr>
              <a:buFont typeface="Arial" charset="0"/>
              <a:buNone/>
              <a:defRPr/>
            </a:pPr>
            <a:endParaRPr lang="fa-IR" sz="2400" b="1" dirty="0" smtClean="0">
              <a:cs typeface="+mj-cs"/>
            </a:endParaRPr>
          </a:p>
          <a:p>
            <a:pPr algn="ctr">
              <a:buFont typeface="Arial" charset="0"/>
              <a:buNone/>
              <a:defRPr/>
            </a:pPr>
            <a:r>
              <a:rPr lang="fa-IR" sz="2400" b="1" dirty="0" smtClean="0">
                <a:solidFill>
                  <a:schemeClr val="tx1"/>
                </a:solidFill>
                <a:cs typeface="+mj-cs"/>
              </a:rPr>
              <a:t>روش هاي پژوهش</a:t>
            </a:r>
          </a:p>
          <a:p>
            <a:pPr algn="r">
              <a:buFont typeface="Arial" charset="0"/>
              <a:buNone/>
              <a:defRPr/>
            </a:pPr>
            <a:r>
              <a:rPr lang="fa-IR" sz="2400" dirty="0" smtClean="0">
                <a:solidFill>
                  <a:schemeClr val="tx1"/>
                </a:solidFill>
                <a:cs typeface="+mj-cs"/>
              </a:rPr>
              <a:t>                                   </a:t>
            </a:r>
            <a:r>
              <a:rPr lang="fa-IR" sz="2000" dirty="0" smtClean="0">
                <a:solidFill>
                  <a:schemeClr val="tx1"/>
                </a:solidFill>
                <a:cs typeface="+mj-cs"/>
              </a:rPr>
              <a:t>سئوالها،  جمع آوري داد ه ها</a:t>
            </a:r>
          </a:p>
          <a:p>
            <a:pPr algn="ctr" rtl="1">
              <a:buFont typeface="Arial" charset="0"/>
              <a:buNone/>
              <a:defRPr/>
            </a:pPr>
            <a:r>
              <a:rPr lang="fa-IR" sz="2000" dirty="0" smtClean="0">
                <a:solidFill>
                  <a:schemeClr val="tx1"/>
                </a:solidFill>
                <a:cs typeface="+mj-cs"/>
              </a:rPr>
              <a:t> تحلیل داده ها</a:t>
            </a:r>
          </a:p>
          <a:p>
            <a:pPr algn="ctr">
              <a:buFont typeface="Arial" charset="0"/>
              <a:buNone/>
              <a:defRPr/>
            </a:pPr>
            <a:r>
              <a:rPr lang="fa-IR" sz="2000" dirty="0" smtClean="0">
                <a:solidFill>
                  <a:schemeClr val="tx1"/>
                </a:solidFill>
              </a:rPr>
              <a:t>تفسیر، نگارش</a:t>
            </a:r>
            <a:endParaRPr lang="fa-IR" sz="2000" dirty="0" smtClean="0">
              <a:solidFill>
                <a:schemeClr val="tx1"/>
              </a:solidFill>
              <a:cs typeface="+mj-cs"/>
            </a:endParaRPr>
          </a:p>
        </p:txBody>
      </p:sp>
      <p:cxnSp>
        <p:nvCxnSpPr>
          <p:cNvPr id="5" name="Straight Arrow Connector 4"/>
          <p:cNvCxnSpPr/>
          <p:nvPr/>
        </p:nvCxnSpPr>
        <p:spPr>
          <a:xfrm rot="5400000">
            <a:off x="5143500" y="2476500"/>
            <a:ext cx="1752600" cy="762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rot="16200000" flipH="1">
            <a:off x="2133600" y="2362200"/>
            <a:ext cx="1524000" cy="9144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1840336291"/>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55576" y="1556792"/>
            <a:ext cx="6120680" cy="288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defRPr/>
            </a:pPr>
            <a:endParaRPr lang="en-US" dirty="0"/>
          </a:p>
        </p:txBody>
      </p:sp>
      <p:sp>
        <p:nvSpPr>
          <p:cNvPr id="3" name="TextBox 2"/>
          <p:cNvSpPr txBox="1"/>
          <p:nvPr/>
        </p:nvSpPr>
        <p:spPr>
          <a:xfrm>
            <a:off x="971600" y="1772816"/>
            <a:ext cx="936104" cy="92333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قبل از </a:t>
            </a:r>
            <a:endParaRPr lang="en-US" dirty="0"/>
          </a:p>
          <a:p>
            <a:pPr algn="ctr">
              <a:defRPr/>
            </a:pPr>
            <a:r>
              <a:rPr lang="fa-IR" dirty="0"/>
              <a:t>مداخله</a:t>
            </a:r>
            <a:endParaRPr lang="en-US" dirty="0"/>
          </a:p>
          <a:p>
            <a:pPr algn="ctr">
              <a:defRPr/>
            </a:pPr>
            <a:r>
              <a:rPr lang="en-US" dirty="0"/>
              <a:t>qual</a:t>
            </a:r>
          </a:p>
        </p:txBody>
      </p:sp>
      <p:sp>
        <p:nvSpPr>
          <p:cNvPr id="4" name="TextBox 3"/>
          <p:cNvSpPr txBox="1"/>
          <p:nvPr/>
        </p:nvSpPr>
        <p:spPr>
          <a:xfrm>
            <a:off x="2267744" y="1772815"/>
            <a:ext cx="1152128" cy="9252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اندازه‌ گيري پيشين</a:t>
            </a:r>
            <a:endParaRPr lang="en-US" dirty="0"/>
          </a:p>
          <a:p>
            <a:pPr algn="ctr">
              <a:defRPr/>
            </a:pPr>
            <a:r>
              <a:rPr lang="en-US" dirty="0"/>
              <a:t>QUAN</a:t>
            </a:r>
          </a:p>
        </p:txBody>
      </p:sp>
      <p:sp>
        <p:nvSpPr>
          <p:cNvPr id="5" name="TextBox 4"/>
          <p:cNvSpPr txBox="1"/>
          <p:nvPr/>
        </p:nvSpPr>
        <p:spPr>
          <a:xfrm>
            <a:off x="4283968" y="1772816"/>
            <a:ext cx="1152128" cy="92333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اندازه‌ گيري </a:t>
            </a:r>
            <a:endParaRPr lang="en-US" dirty="0"/>
          </a:p>
          <a:p>
            <a:pPr algn="ctr">
              <a:defRPr/>
            </a:pPr>
            <a:r>
              <a:rPr lang="fa-IR" dirty="0"/>
              <a:t>پسين</a:t>
            </a:r>
            <a:endParaRPr lang="en-US" dirty="0"/>
          </a:p>
          <a:p>
            <a:pPr algn="ctr">
              <a:defRPr/>
            </a:pPr>
            <a:r>
              <a:rPr lang="en-US" dirty="0"/>
              <a:t>QUAN</a:t>
            </a:r>
          </a:p>
        </p:txBody>
      </p:sp>
      <p:sp>
        <p:nvSpPr>
          <p:cNvPr id="6" name="TextBox 5"/>
          <p:cNvSpPr txBox="1"/>
          <p:nvPr/>
        </p:nvSpPr>
        <p:spPr>
          <a:xfrm>
            <a:off x="5868144" y="1772815"/>
            <a:ext cx="936104" cy="9252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a:defRPr/>
            </a:pPr>
            <a:r>
              <a:rPr lang="fa-IR" dirty="0"/>
              <a:t>پس از مداخله</a:t>
            </a:r>
            <a:endParaRPr lang="en-US" dirty="0"/>
          </a:p>
          <a:p>
            <a:pPr algn="ctr">
              <a:defRPr/>
            </a:pPr>
            <a:r>
              <a:rPr lang="en-US" dirty="0"/>
              <a:t>qual</a:t>
            </a:r>
          </a:p>
        </p:txBody>
      </p:sp>
      <p:sp>
        <p:nvSpPr>
          <p:cNvPr id="7" name="TextBox 6"/>
          <p:cNvSpPr txBox="1"/>
          <p:nvPr/>
        </p:nvSpPr>
        <p:spPr>
          <a:xfrm>
            <a:off x="7452320" y="1607491"/>
            <a:ext cx="936104" cy="1754326"/>
          </a:xfrm>
          <a:prstGeom prst="rect">
            <a:avLst/>
          </a:prstGeom>
          <a:noFill/>
          <a:ln>
            <a:solidFill>
              <a:schemeClr val="tx1"/>
            </a:solidFill>
          </a:ln>
          <a:effectLst>
            <a:innerShdw blurRad="63500" dist="50800" dir="13500000">
              <a:prstClr val="black">
                <a:alpha val="50000"/>
              </a:prstClr>
            </a:innerShdw>
          </a:effectLst>
        </p:spPr>
        <p:txBody>
          <a:bodyPr anchor="ctr">
            <a:spAutoFit/>
          </a:bodyPr>
          <a:lstStyle/>
          <a:p>
            <a:pPr algn="ctr" rtl="1">
              <a:defRPr/>
            </a:pPr>
            <a:r>
              <a:rPr lang="fa-IR" dirty="0"/>
              <a:t>تفسير بر اساس</a:t>
            </a:r>
            <a:endParaRPr lang="en-US" dirty="0"/>
          </a:p>
          <a:p>
            <a:pPr algn="ctr" rtl="1">
              <a:defRPr/>
            </a:pPr>
            <a:r>
              <a:rPr lang="fa-IR" dirty="0"/>
              <a:t>نتايج</a:t>
            </a:r>
            <a:endParaRPr lang="en-US" dirty="0"/>
          </a:p>
          <a:p>
            <a:pPr algn="ctr" rtl="1">
              <a:defRPr/>
            </a:pPr>
            <a:r>
              <a:rPr lang="en-US" dirty="0"/>
              <a:t>QUAN (qual)</a:t>
            </a:r>
          </a:p>
          <a:p>
            <a:pPr algn="ctr">
              <a:defRPr/>
            </a:pPr>
            <a:endParaRPr lang="en-US" dirty="0"/>
          </a:p>
        </p:txBody>
      </p:sp>
      <p:cxnSp>
        <p:nvCxnSpPr>
          <p:cNvPr id="8" name="Straight Arrow Connector 7"/>
          <p:cNvCxnSpPr/>
          <p:nvPr/>
        </p:nvCxnSpPr>
        <p:spPr>
          <a:xfrm flipV="1">
            <a:off x="3419475" y="2235200"/>
            <a:ext cx="865188" cy="1111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1979613" y="2276475"/>
            <a:ext cx="2159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2195736" y="1700808"/>
            <a:ext cx="3384376" cy="108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defRPr/>
            </a:pPr>
            <a:endParaRPr lang="en-US" dirty="0"/>
          </a:p>
        </p:txBody>
      </p:sp>
      <p:sp>
        <p:nvSpPr>
          <p:cNvPr id="18" name="TextBox 17"/>
          <p:cNvSpPr txBox="1"/>
          <p:nvPr/>
        </p:nvSpPr>
        <p:spPr>
          <a:xfrm>
            <a:off x="3347864" y="3284984"/>
            <a:ext cx="1152128" cy="92333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rtl="1">
              <a:defRPr/>
            </a:pPr>
            <a:r>
              <a:rPr lang="fa-IR" dirty="0"/>
              <a:t>در مدت مداخله </a:t>
            </a:r>
            <a:r>
              <a:rPr lang="en-US" dirty="0"/>
              <a:t>qual</a:t>
            </a:r>
          </a:p>
          <a:p>
            <a:pPr algn="ctr">
              <a:defRPr/>
            </a:pPr>
            <a:endParaRPr lang="en-US" dirty="0"/>
          </a:p>
        </p:txBody>
      </p:sp>
      <p:cxnSp>
        <p:nvCxnSpPr>
          <p:cNvPr id="20" name="Straight Arrow Connector 19"/>
          <p:cNvCxnSpPr/>
          <p:nvPr/>
        </p:nvCxnSpPr>
        <p:spPr>
          <a:xfrm>
            <a:off x="5580063" y="2276475"/>
            <a:ext cx="2159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3672682" y="3105944"/>
            <a:ext cx="501650" cy="158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6948488" y="2276475"/>
            <a:ext cx="4318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5263" name="TextBox 24"/>
          <p:cNvSpPr txBox="1">
            <a:spLocks noChangeArrowheads="1"/>
          </p:cNvSpPr>
          <p:nvPr/>
        </p:nvSpPr>
        <p:spPr bwMode="auto">
          <a:xfrm>
            <a:off x="4284663" y="620713"/>
            <a:ext cx="439102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fa-IR" b="1"/>
              <a:t> طرح تو در تو (درونه‌اي): مدل آزمايشي تو در تو</a:t>
            </a:r>
            <a:endParaRPr lang="en-US"/>
          </a:p>
        </p:txBody>
      </p:sp>
      <p:sp>
        <p:nvSpPr>
          <p:cNvPr id="95264" name="Rectangle 21"/>
          <p:cNvSpPr>
            <a:spLocks noChangeArrowheads="1"/>
          </p:cNvSpPr>
          <p:nvPr/>
        </p:nvSpPr>
        <p:spPr bwMode="auto">
          <a:xfrm>
            <a:off x="3492500" y="2276475"/>
            <a:ext cx="719138"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pPr algn="ctr"/>
            <a:r>
              <a:rPr lang="fa-IR"/>
              <a:t>مداخله</a:t>
            </a:r>
            <a:endParaRPr lang="en-US"/>
          </a:p>
        </p:txBody>
      </p:sp>
    </p:spTree>
    <p:extLst>
      <p:ext uri="{BB962C8B-B14F-4D97-AF65-F5344CB8AC3E}">
        <p14:creationId xmlns:p14="http://schemas.microsoft.com/office/powerpoint/2010/main" xmlns="" val="179736388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3" name="Rectangle 1"/>
          <p:cNvSpPr>
            <a:spLocks noChangeArrowheads="1"/>
          </p:cNvSpPr>
          <p:nvPr/>
        </p:nvSpPr>
        <p:spPr bwMode="auto">
          <a:xfrm>
            <a:off x="1547813" y="1023938"/>
            <a:ext cx="5832475" cy="4154487"/>
          </a:xfrm>
          <a:prstGeom prst="rect">
            <a:avLst/>
          </a:prstGeom>
          <a:noFill/>
          <a:ln w="9525">
            <a:noFill/>
            <a:miter lim="800000"/>
            <a:headEnd/>
            <a:tailEnd/>
          </a:ln>
          <a:effectLst/>
        </p:spPr>
        <p:txBody>
          <a:bodyPr anchor="ctr">
            <a:spAutoFit/>
          </a:bodyPr>
          <a:lstStyle/>
          <a:p>
            <a:pPr algn="r" rtl="1" eaLnBrk="0" hangingPunct="0">
              <a:defRPr/>
            </a:pPr>
            <a:r>
              <a:rPr lang="fa-IR" sz="2400" b="1" dirty="0">
                <a:ea typeface="Calibri" pitchFamily="34" charset="0"/>
                <a:cs typeface="+mj-cs"/>
              </a:rPr>
              <a:t>مدل همبستگی</a:t>
            </a:r>
            <a:r>
              <a:rPr lang="fa-IR" sz="2400" dirty="0">
                <a:ea typeface="Calibri" pitchFamily="34" charset="0"/>
                <a:cs typeface="+mj-cs"/>
              </a:rPr>
              <a:t>:</a:t>
            </a:r>
          </a:p>
          <a:p>
            <a:pPr algn="r" rtl="1" eaLnBrk="0" hangingPunct="0">
              <a:buFontTx/>
              <a:buChar char="-"/>
              <a:defRPr/>
            </a:pPr>
            <a:r>
              <a:rPr lang="ar-SA" sz="2400" dirty="0">
                <a:ea typeface="Calibri" pitchFamily="34" charset="0"/>
                <a:cs typeface="+mj-cs"/>
              </a:rPr>
              <a:t>دادهاي كيفي در درون یک طرح كمي جاي مي‌گيرند</a:t>
            </a:r>
            <a:r>
              <a:rPr lang="en-US" sz="2400" dirty="0">
                <a:ea typeface="Calibri" pitchFamily="34" charset="0"/>
                <a:cs typeface="+mj-cs"/>
              </a:rPr>
              <a:t>.</a:t>
            </a:r>
            <a:endParaRPr lang="fa-IR" sz="2400" dirty="0">
              <a:ea typeface="Calibri" pitchFamily="34" charset="0"/>
              <a:cs typeface="+mj-cs"/>
            </a:endParaRPr>
          </a:p>
          <a:p>
            <a:pPr algn="r" rtl="1" eaLnBrk="0" hangingPunct="0">
              <a:buFontTx/>
              <a:buChar char="-"/>
              <a:defRPr/>
            </a:pPr>
            <a:r>
              <a:rPr lang="fa-IR" sz="2400" dirty="0">
                <a:cs typeface="+mj-cs"/>
              </a:rPr>
              <a:t> </a:t>
            </a:r>
            <a:r>
              <a:rPr lang="ar-SA" sz="2400" dirty="0">
                <a:ea typeface="Calibri" pitchFamily="34" charset="0"/>
                <a:cs typeface="+mj-cs"/>
              </a:rPr>
              <a:t>داده‌ها به عنوان بخشي از مطالعه همبستگی جمع‌آوري مي‌ شوند تا بتوان توضيح داد كه چه مكانيسم‌هايي در مدل همبستگي دخالت دارند</a:t>
            </a:r>
            <a:r>
              <a:rPr lang="en-US" sz="2400" dirty="0">
                <a:ea typeface="Calibri" pitchFamily="34" charset="0"/>
                <a:cs typeface="+mj-cs"/>
              </a:rPr>
              <a:t>. </a:t>
            </a:r>
            <a:endParaRPr lang="en-US" sz="2400" dirty="0">
              <a:latin typeface="Calibri" pitchFamily="34" charset="0"/>
              <a:ea typeface="Calibri" pitchFamily="34" charset="0"/>
              <a:cs typeface="+mj-cs"/>
            </a:endParaRPr>
          </a:p>
          <a:p>
            <a:pPr algn="r" rtl="1" eaLnBrk="0" hangingPunct="0">
              <a:defRPr/>
            </a:pPr>
            <a:r>
              <a:rPr lang="ar-SA" sz="2400" dirty="0">
                <a:latin typeface="Calibri" pitchFamily="34" charset="0"/>
                <a:ea typeface="Calibri" pitchFamily="34" charset="0"/>
                <a:cs typeface="+mj-cs"/>
              </a:rPr>
              <a:t>براي مثال، عوامل مرتبط با افسردگي و ديابت در یک مطالعه از طریق نژاد تعدیل شده اند. پژوهشگر در مطالعه بزرگتر همبستگي خود، مصاحبه های کیفی در مورد باورها و تجربيات بيماران ديابتي آفريقايي-آمريكايي را در مورد افسردگي در درون داده های کمی قرار داد، تا به او در بیان رابطه های پیش بینی کننده کمک نماید</a:t>
            </a:r>
            <a:r>
              <a:rPr lang="en-US" sz="2400" dirty="0">
                <a:cs typeface="+mj-cs"/>
              </a:rPr>
              <a:t> </a:t>
            </a:r>
          </a:p>
        </p:txBody>
      </p:sp>
    </p:spTree>
    <p:extLst>
      <p:ext uri="{BB962C8B-B14F-4D97-AF65-F5344CB8AC3E}">
        <p14:creationId xmlns:p14="http://schemas.microsoft.com/office/powerpoint/2010/main" xmlns="" val="22098565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87624" y="1988840"/>
            <a:ext cx="2304256" cy="369332"/>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rtl="1">
              <a:defRPr/>
            </a:pPr>
            <a:r>
              <a:rPr lang="fa-IR" dirty="0"/>
              <a:t>پيش‌بيني‌كننده‌ها: </a:t>
            </a:r>
            <a:r>
              <a:rPr lang="en-US" dirty="0"/>
              <a:t>QUAN</a:t>
            </a:r>
          </a:p>
        </p:txBody>
      </p:sp>
      <p:sp>
        <p:nvSpPr>
          <p:cNvPr id="4" name="TextBox 3"/>
          <p:cNvSpPr txBox="1"/>
          <p:nvPr/>
        </p:nvSpPr>
        <p:spPr>
          <a:xfrm>
            <a:off x="1187624" y="2636912"/>
            <a:ext cx="2304256" cy="369332"/>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rtl="1">
              <a:defRPr/>
            </a:pPr>
            <a:r>
              <a:rPr lang="fa-IR" dirty="0"/>
              <a:t>پيش‌بيني‌كننده‌ها: </a:t>
            </a:r>
            <a:r>
              <a:rPr lang="en-US" dirty="0"/>
              <a:t>QUAN</a:t>
            </a:r>
          </a:p>
        </p:txBody>
      </p:sp>
      <p:sp>
        <p:nvSpPr>
          <p:cNvPr id="5" name="TextBox 4"/>
          <p:cNvSpPr txBox="1"/>
          <p:nvPr/>
        </p:nvSpPr>
        <p:spPr>
          <a:xfrm>
            <a:off x="1187624" y="3284984"/>
            <a:ext cx="2304256" cy="369332"/>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rtl="1">
              <a:defRPr/>
            </a:pPr>
            <a:r>
              <a:rPr lang="fa-IR" dirty="0"/>
              <a:t>پيش‌بيني‌كننده‌ها: </a:t>
            </a:r>
            <a:r>
              <a:rPr lang="en-US" dirty="0"/>
              <a:t>QUAN</a:t>
            </a:r>
          </a:p>
        </p:txBody>
      </p:sp>
      <p:sp>
        <p:nvSpPr>
          <p:cNvPr id="7" name="TextBox 6"/>
          <p:cNvSpPr txBox="1"/>
          <p:nvPr/>
        </p:nvSpPr>
        <p:spPr>
          <a:xfrm>
            <a:off x="4211960" y="2636912"/>
            <a:ext cx="1368152" cy="646331"/>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rtl="1">
              <a:defRPr/>
            </a:pPr>
            <a:r>
              <a:rPr lang="fa-IR" dirty="0"/>
              <a:t>پيامد</a:t>
            </a:r>
            <a:endParaRPr lang="en-US" dirty="0"/>
          </a:p>
          <a:p>
            <a:pPr algn="ctr" rtl="1">
              <a:defRPr/>
            </a:pPr>
            <a:r>
              <a:rPr lang="en-US" dirty="0"/>
              <a:t>QUAN</a:t>
            </a:r>
          </a:p>
        </p:txBody>
      </p:sp>
      <p:cxnSp>
        <p:nvCxnSpPr>
          <p:cNvPr id="8" name="Straight Arrow Connector 7"/>
          <p:cNvCxnSpPr/>
          <p:nvPr/>
        </p:nvCxnSpPr>
        <p:spPr>
          <a:xfrm>
            <a:off x="3563938" y="2924175"/>
            <a:ext cx="576262"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5940425" y="2924175"/>
            <a:ext cx="576263"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043608" y="1844824"/>
            <a:ext cx="4752528" cy="2160000"/>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rtl="1">
              <a:defRPr/>
            </a:pPr>
            <a:endParaRPr lang="en-US" dirty="0"/>
          </a:p>
        </p:txBody>
      </p:sp>
      <p:sp>
        <p:nvSpPr>
          <p:cNvPr id="13" name="TextBox 12"/>
          <p:cNvSpPr txBox="1"/>
          <p:nvPr/>
        </p:nvSpPr>
        <p:spPr>
          <a:xfrm>
            <a:off x="2915816" y="4797152"/>
            <a:ext cx="1152128" cy="646331"/>
          </a:xfrm>
          <a:prstGeom prst="rect">
            <a:avLst/>
          </a:prstGeom>
          <a:noFill/>
          <a:ln>
            <a:solidFill>
              <a:schemeClr val="tx1"/>
            </a:solidFill>
          </a:ln>
          <a:effectLst>
            <a:innerShdw blurRad="63500" dist="50800" dir="13500000">
              <a:prstClr val="black">
                <a:alpha val="50000"/>
              </a:prstClr>
            </a:innerShdw>
          </a:effectLst>
        </p:spPr>
        <p:txBody>
          <a:bodyPr>
            <a:spAutoFit/>
          </a:bodyPr>
          <a:lstStyle/>
          <a:p>
            <a:pPr algn="ctr" rtl="1">
              <a:defRPr/>
            </a:pPr>
            <a:r>
              <a:rPr lang="fa-IR" dirty="0"/>
              <a:t>فرآيند </a:t>
            </a:r>
            <a:endParaRPr lang="en-US" dirty="0"/>
          </a:p>
          <a:p>
            <a:pPr algn="ctr" rtl="1">
              <a:defRPr/>
            </a:pPr>
            <a:r>
              <a:rPr lang="en-US" dirty="0"/>
              <a:t>qual</a:t>
            </a:r>
          </a:p>
        </p:txBody>
      </p:sp>
      <p:sp>
        <p:nvSpPr>
          <p:cNvPr id="14" name="TextBox 13"/>
          <p:cNvSpPr txBox="1"/>
          <p:nvPr/>
        </p:nvSpPr>
        <p:spPr>
          <a:xfrm>
            <a:off x="6588224" y="2204864"/>
            <a:ext cx="1512168" cy="1440000"/>
          </a:xfrm>
          <a:prstGeom prst="rect">
            <a:avLst/>
          </a:prstGeom>
          <a:noFill/>
          <a:ln>
            <a:solidFill>
              <a:schemeClr val="tx1"/>
            </a:solidFill>
          </a:ln>
          <a:effectLst>
            <a:innerShdw blurRad="63500" dist="50800" dir="13500000">
              <a:prstClr val="black">
                <a:alpha val="50000"/>
              </a:prstClr>
            </a:innerShdw>
          </a:effectLst>
        </p:spPr>
        <p:txBody>
          <a:bodyPr anchor="ctr" anchorCtr="1">
            <a:spAutoFit/>
          </a:bodyPr>
          <a:lstStyle/>
          <a:p>
            <a:pPr algn="ctr" rtl="1">
              <a:defRPr/>
            </a:pPr>
            <a:r>
              <a:rPr lang="fa-IR" dirty="0"/>
              <a:t>تفسير براساس</a:t>
            </a:r>
            <a:endParaRPr lang="en-US" dirty="0"/>
          </a:p>
          <a:p>
            <a:pPr algn="ctr" rtl="1">
              <a:defRPr/>
            </a:pPr>
            <a:r>
              <a:rPr lang="fa-IR" dirty="0"/>
              <a:t>نتايج</a:t>
            </a:r>
            <a:endParaRPr lang="en-US" dirty="0"/>
          </a:p>
          <a:p>
            <a:pPr algn="ctr" rtl="1">
              <a:defRPr/>
            </a:pPr>
            <a:r>
              <a:rPr lang="en-US" dirty="0"/>
              <a:t>QUAN(qual)</a:t>
            </a:r>
          </a:p>
        </p:txBody>
      </p:sp>
      <p:cxnSp>
        <p:nvCxnSpPr>
          <p:cNvPr id="15" name="Straight Arrow Connector 14"/>
          <p:cNvCxnSpPr/>
          <p:nvPr/>
        </p:nvCxnSpPr>
        <p:spPr>
          <a:xfrm rot="5400000" flipH="1" flipV="1">
            <a:off x="3242469" y="4399756"/>
            <a:ext cx="50165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7306" name="Rectangle 16"/>
          <p:cNvSpPr>
            <a:spLocks noChangeArrowheads="1"/>
          </p:cNvSpPr>
          <p:nvPr/>
        </p:nvSpPr>
        <p:spPr bwMode="auto">
          <a:xfrm>
            <a:off x="5003800" y="692150"/>
            <a:ext cx="3159125"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p>
            <a:r>
              <a:rPr lang="fa-IR" b="1"/>
              <a:t>طرح تو در تو: مدل همبستگي تو در تو</a:t>
            </a:r>
            <a:endParaRPr lang="en-US"/>
          </a:p>
        </p:txBody>
      </p:sp>
    </p:spTree>
    <p:extLst>
      <p:ext uri="{BB962C8B-B14F-4D97-AF65-F5344CB8AC3E}">
        <p14:creationId xmlns:p14="http://schemas.microsoft.com/office/powerpoint/2010/main" xmlns="" val="197403501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1"/>
          <p:cNvSpPr>
            <a:spLocks noChangeArrowheads="1"/>
          </p:cNvSpPr>
          <p:nvPr/>
        </p:nvSpPr>
        <p:spPr bwMode="auto">
          <a:xfrm>
            <a:off x="1476375" y="993775"/>
            <a:ext cx="6191250" cy="41544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rtl="1" eaLnBrk="0" hangingPunct="0"/>
            <a:r>
              <a:rPr lang="ar-SA" sz="2400" b="1">
                <a:ea typeface="Calibri" pitchFamily="34" charset="0"/>
                <a:cs typeface="Times New Roman" pitchFamily="18" charset="0"/>
              </a:rPr>
              <a:t>طرح تبييني</a:t>
            </a:r>
            <a:r>
              <a:rPr lang="fa-IR" sz="2400" b="1">
                <a:ea typeface="Calibri" pitchFamily="34" charset="0"/>
                <a:cs typeface="Times New Roman" pitchFamily="18" charset="0"/>
              </a:rPr>
              <a:t> (</a:t>
            </a:r>
            <a:r>
              <a:rPr lang="fa-IR" sz="2400">
                <a:ea typeface="Calibri" pitchFamily="34" charset="0"/>
                <a:cs typeface="Times New Roman" pitchFamily="18" charset="0"/>
              </a:rPr>
              <a:t>تبييني متوالی)</a:t>
            </a:r>
            <a:endParaRPr lang="en-US" sz="2400">
              <a:ea typeface="Calibri" pitchFamily="34" charset="0"/>
              <a:cs typeface="Times New Roman" pitchFamily="18" charset="0"/>
            </a:endParaRPr>
          </a:p>
          <a:p>
            <a:pPr algn="r" rtl="1" eaLnBrk="0" hangingPunct="0"/>
            <a:r>
              <a:rPr lang="ar-SA" sz="2400">
                <a:ea typeface="Calibri" pitchFamily="34" charset="0"/>
                <a:cs typeface="Times New Roman" pitchFamily="18" charset="0"/>
              </a:rPr>
              <a:t>طرح تبييني يك طرح روشهای ترکیبی دومرحله‌اي است</a:t>
            </a:r>
            <a:r>
              <a:rPr lang="en-US" sz="2400">
                <a:cs typeface="Calibri" pitchFamily="34" charset="0"/>
              </a:rPr>
              <a:t> .</a:t>
            </a:r>
            <a:endParaRPr lang="en-US" sz="2400"/>
          </a:p>
          <a:p>
            <a:pPr algn="r" rtl="1" eaLnBrk="0" hangingPunct="0"/>
            <a:r>
              <a:rPr lang="ar-SA" sz="2400">
                <a:cs typeface="Times New Roman" pitchFamily="18" charset="0"/>
              </a:rPr>
              <a:t>هدف، داده های کیفی به تنیین یا بسط نتایج اولیه کمی کمک کنند. </a:t>
            </a:r>
            <a:endParaRPr lang="en-US" sz="2400"/>
          </a:p>
          <a:p>
            <a:pPr algn="r" rtl="1" eaLnBrk="0" hangingPunct="0"/>
            <a:r>
              <a:rPr lang="ar-SA" sz="2400">
                <a:cs typeface="Times New Roman" pitchFamily="18" charset="0"/>
              </a:rPr>
              <a:t>بيشتر براي مطالعه‌اي مناسب است كه پژوهشگر نيازمند داده‌هاي كيفي است تا بتواند نتايج معني‌دار (يا غير معني‌دار)، نتايج غیر عادی يا نتايج شگفت‌آور را توضيح دهد. </a:t>
            </a:r>
            <a:endParaRPr lang="en-US" sz="2400"/>
          </a:p>
          <a:p>
            <a:pPr algn="r" rtl="1" eaLnBrk="0" hangingPunct="0"/>
            <a:r>
              <a:rPr lang="ar-SA" sz="2400">
                <a:cs typeface="Times New Roman" pitchFamily="18" charset="0"/>
              </a:rPr>
              <a:t>زماني كه پژوهشگر مي‌خواهد براساس نتايج كمي گروههايي را تشکیل دهد و از طريق پژوهش كيفي، اين گروه‌ها را پي گيري كند یا از خصوصیات کمی شرکت کنندگان برای انجام نمونه گیری هدفمند در مرحله کیفی استفاده نماید.</a:t>
            </a:r>
          </a:p>
        </p:txBody>
      </p:sp>
    </p:spTree>
    <p:extLst>
      <p:ext uri="{BB962C8B-B14F-4D97-AF65-F5344CB8AC3E}">
        <p14:creationId xmlns:p14="http://schemas.microsoft.com/office/powerpoint/2010/main" xmlns="" val="30782194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3"/>
          <p:cNvSpPr>
            <a:spLocks noChangeArrowheads="1"/>
          </p:cNvSpPr>
          <p:nvPr/>
        </p:nvSpPr>
        <p:spPr bwMode="auto">
          <a:xfrm>
            <a:off x="3203575" y="1273175"/>
            <a:ext cx="2881313" cy="739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spAutoFit/>
          </a:bodyPr>
          <a:lstStyle/>
          <a:p>
            <a:pPr algn="r" rtl="1" eaLnBrk="0" hangingPunct="0"/>
            <a:r>
              <a:rPr lang="fa-IR" sz="2400" b="1">
                <a:ea typeface="Calibri" pitchFamily="34" charset="0"/>
                <a:cs typeface="Times New Roman" pitchFamily="18" charset="0"/>
              </a:rPr>
              <a:t>طرح تبييني</a:t>
            </a:r>
            <a:r>
              <a:rPr lang="fa-IR" sz="1100">
                <a:ea typeface="Calibri" pitchFamily="34" charset="0"/>
                <a:cs typeface="Times New Roman" pitchFamily="18" charset="0"/>
              </a:rPr>
              <a:t>:</a:t>
            </a:r>
            <a:endParaRPr lang="en-US" sz="1000">
              <a:ea typeface="Calibri" pitchFamily="34" charset="0"/>
              <a:cs typeface="Times New Roman" pitchFamily="18" charset="0"/>
            </a:endParaRPr>
          </a:p>
          <a:p>
            <a:pPr eaLnBrk="0" hangingPunct="0"/>
            <a:endParaRPr lang="en-US">
              <a:ea typeface="Calibri" pitchFamily="34" charset="0"/>
              <a:cs typeface="Times New Roman" pitchFamily="18" charset="0"/>
            </a:endParaRPr>
          </a:p>
        </p:txBody>
      </p:sp>
      <p:grpSp>
        <p:nvGrpSpPr>
          <p:cNvPr id="99331" name="Group 1"/>
          <p:cNvGrpSpPr>
            <a:grpSpLocks/>
          </p:cNvGrpSpPr>
          <p:nvPr/>
        </p:nvGrpSpPr>
        <p:grpSpPr bwMode="auto">
          <a:xfrm>
            <a:off x="1763713" y="2133600"/>
            <a:ext cx="4103687" cy="1511300"/>
            <a:chOff x="5406" y="2880"/>
            <a:chExt cx="4854" cy="720"/>
          </a:xfrm>
        </p:grpSpPr>
        <p:grpSp>
          <p:nvGrpSpPr>
            <p:cNvPr id="99333" name="Group 10"/>
            <p:cNvGrpSpPr>
              <a:grpSpLocks/>
            </p:cNvGrpSpPr>
            <p:nvPr/>
          </p:nvGrpSpPr>
          <p:grpSpPr bwMode="auto">
            <a:xfrm>
              <a:off x="8280" y="2880"/>
              <a:ext cx="1980" cy="720"/>
              <a:chOff x="8280" y="2880"/>
              <a:chExt cx="1980" cy="720"/>
            </a:xfrm>
          </p:grpSpPr>
          <p:sp>
            <p:nvSpPr>
              <p:cNvPr id="99342" name="Rectangle 12"/>
              <p:cNvSpPr>
                <a:spLocks noChangeArrowheads="1"/>
              </p:cNvSpPr>
              <p:nvPr/>
            </p:nvSpPr>
            <p:spPr bwMode="auto">
              <a:xfrm>
                <a:off x="8280" y="2880"/>
                <a:ext cx="1800" cy="630"/>
              </a:xfrm>
              <a:prstGeom prst="rect">
                <a:avLst/>
              </a:prstGeom>
              <a:solidFill>
                <a:srgbClr val="FFFFFF"/>
              </a:solidFill>
              <a:ln w="9525">
                <a:solidFill>
                  <a:srgbClr val="000000"/>
                </a:solidFill>
                <a:miter lim="800000"/>
                <a:headEnd/>
                <a:tailEnd/>
              </a:ln>
            </p:spPr>
            <p:txBody>
              <a:bodyPr/>
              <a:lstStyle/>
              <a:p>
                <a:endParaRPr lang="en-US"/>
              </a:p>
            </p:txBody>
          </p:sp>
          <p:sp>
            <p:nvSpPr>
              <p:cNvPr id="272395" name="Text Box 11"/>
              <p:cNvSpPr txBox="1">
                <a:spLocks noChangeArrowheads="1"/>
              </p:cNvSpPr>
              <p:nvPr/>
            </p:nvSpPr>
            <p:spPr bwMode="auto">
              <a:xfrm>
                <a:off x="8283" y="2880"/>
                <a:ext cx="1977" cy="720"/>
              </a:xfrm>
              <a:prstGeom prst="rect">
                <a:avLst/>
              </a:prstGeom>
              <a:noFill/>
              <a:ln w="9525">
                <a:noFill/>
                <a:miter lim="800000"/>
                <a:headEnd/>
                <a:tailEnd/>
              </a:ln>
            </p:spPr>
            <p:txBody>
              <a:bodyPr/>
              <a:lstStyle/>
              <a:p>
                <a:pPr algn="ctr" rtl="1" eaLnBrk="0" hangingPunct="0">
                  <a:defRPr/>
                </a:pPr>
                <a:r>
                  <a:rPr lang="fa-IR" sz="1600" dirty="0">
                    <a:ea typeface="Calibri" pitchFamily="34" charset="0"/>
                    <a:cs typeface="+mj-cs"/>
                  </a:rPr>
                  <a:t>تفسير براساس نتايج</a:t>
                </a:r>
                <a:endParaRPr lang="en-US" sz="1600" dirty="0">
                  <a:cs typeface="+mj-cs"/>
                </a:endParaRPr>
              </a:p>
              <a:p>
                <a:pPr algn="ctr" rtl="1" eaLnBrk="0" hangingPunct="0">
                  <a:defRPr/>
                </a:pPr>
                <a:r>
                  <a:rPr lang="en-US" sz="1600" dirty="0">
                    <a:ea typeface="Calibri" pitchFamily="34" charset="0"/>
                    <a:cs typeface="+mj-cs"/>
                  </a:rPr>
                  <a:t>QUAN</a:t>
                </a:r>
                <a:r>
                  <a:rPr lang="fa-IR" sz="1600" dirty="0">
                    <a:ea typeface="Calibri" pitchFamily="34" charset="0"/>
                    <a:cs typeface="+mj-cs"/>
                  </a:rPr>
                  <a:t> →  </a:t>
                </a:r>
                <a:r>
                  <a:rPr lang="en-US" sz="1600" dirty="0">
                    <a:ea typeface="Calibri" pitchFamily="34" charset="0"/>
                    <a:cs typeface="+mj-cs"/>
                  </a:rPr>
                  <a:t>qual</a:t>
                </a:r>
                <a:r>
                  <a:rPr lang="fa-IR" sz="1600" dirty="0">
                    <a:ea typeface="Calibri" pitchFamily="34" charset="0"/>
                    <a:cs typeface="+mj-cs"/>
                  </a:rPr>
                  <a:t>  </a:t>
                </a:r>
                <a:endParaRPr lang="en-US" sz="1600" dirty="0">
                  <a:cs typeface="+mj-cs"/>
                </a:endParaRPr>
              </a:p>
              <a:p>
                <a:pPr eaLnBrk="0" hangingPunct="0">
                  <a:defRPr/>
                </a:pPr>
                <a:endParaRPr lang="en-US" dirty="0"/>
              </a:p>
            </p:txBody>
          </p:sp>
        </p:grpSp>
        <p:grpSp>
          <p:nvGrpSpPr>
            <p:cNvPr id="99334" name="Group 7"/>
            <p:cNvGrpSpPr>
              <a:grpSpLocks/>
            </p:cNvGrpSpPr>
            <p:nvPr/>
          </p:nvGrpSpPr>
          <p:grpSpPr bwMode="auto">
            <a:xfrm>
              <a:off x="6775" y="2892"/>
              <a:ext cx="1077" cy="684"/>
              <a:chOff x="6123" y="2916"/>
              <a:chExt cx="1077" cy="684"/>
            </a:xfrm>
          </p:grpSpPr>
          <p:sp>
            <p:nvSpPr>
              <p:cNvPr id="99340" name="Rectangle 9"/>
              <p:cNvSpPr>
                <a:spLocks noChangeArrowheads="1"/>
              </p:cNvSpPr>
              <p:nvPr/>
            </p:nvSpPr>
            <p:spPr bwMode="auto">
              <a:xfrm>
                <a:off x="6228" y="2916"/>
                <a:ext cx="900" cy="573"/>
              </a:xfrm>
              <a:prstGeom prst="rect">
                <a:avLst/>
              </a:prstGeom>
              <a:solidFill>
                <a:srgbClr val="FFFFFF"/>
              </a:solidFill>
              <a:ln w="9525">
                <a:solidFill>
                  <a:srgbClr val="000000"/>
                </a:solidFill>
                <a:miter lim="800000"/>
                <a:headEnd/>
                <a:tailEnd/>
              </a:ln>
            </p:spPr>
            <p:txBody>
              <a:bodyPr/>
              <a:lstStyle/>
              <a:p>
                <a:endParaRPr lang="en-US"/>
              </a:p>
            </p:txBody>
          </p:sp>
          <p:sp>
            <p:nvSpPr>
              <p:cNvPr id="99341" name="Text Box 8"/>
              <p:cNvSpPr txBox="1">
                <a:spLocks noChangeArrowheads="1"/>
              </p:cNvSpPr>
              <p:nvPr/>
            </p:nvSpPr>
            <p:spPr bwMode="auto">
              <a:xfrm>
                <a:off x="6123" y="3060"/>
                <a:ext cx="1077"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r>
                  <a:rPr lang="en-US" sz="1600">
                    <a:latin typeface="Times New Roman" pitchFamily="18" charset="0"/>
                    <a:ea typeface="Calibri" pitchFamily="34" charset="0"/>
                    <a:cs typeface="Times New Roman" pitchFamily="18" charset="0"/>
                  </a:rPr>
                  <a:t>qual</a:t>
                </a:r>
                <a:endParaRPr lang="fa-IR" sz="1600">
                  <a:latin typeface="Times New Roman" pitchFamily="18" charset="0"/>
                  <a:ea typeface="Calibri" pitchFamily="34" charset="0"/>
                  <a:cs typeface="Times New Roman" pitchFamily="18" charset="0"/>
                </a:endParaRPr>
              </a:p>
            </p:txBody>
          </p:sp>
        </p:grpSp>
        <p:grpSp>
          <p:nvGrpSpPr>
            <p:cNvPr id="99335" name="Group 4"/>
            <p:cNvGrpSpPr>
              <a:grpSpLocks/>
            </p:cNvGrpSpPr>
            <p:nvPr/>
          </p:nvGrpSpPr>
          <p:grpSpPr bwMode="auto">
            <a:xfrm>
              <a:off x="5406" y="2893"/>
              <a:ext cx="1077" cy="684"/>
              <a:chOff x="6123" y="2916"/>
              <a:chExt cx="1077" cy="684"/>
            </a:xfrm>
          </p:grpSpPr>
          <p:sp>
            <p:nvSpPr>
              <p:cNvPr id="99338" name="Rectangle 6"/>
              <p:cNvSpPr>
                <a:spLocks noChangeArrowheads="1"/>
              </p:cNvSpPr>
              <p:nvPr/>
            </p:nvSpPr>
            <p:spPr bwMode="auto">
              <a:xfrm>
                <a:off x="6228" y="2916"/>
                <a:ext cx="900" cy="572"/>
              </a:xfrm>
              <a:prstGeom prst="rect">
                <a:avLst/>
              </a:prstGeom>
              <a:solidFill>
                <a:srgbClr val="FFFFFF"/>
              </a:solidFill>
              <a:ln w="9525">
                <a:solidFill>
                  <a:srgbClr val="000000"/>
                </a:solidFill>
                <a:miter lim="800000"/>
                <a:headEnd/>
                <a:tailEnd/>
              </a:ln>
            </p:spPr>
            <p:txBody>
              <a:bodyPr/>
              <a:lstStyle/>
              <a:p>
                <a:endParaRPr lang="en-US"/>
              </a:p>
            </p:txBody>
          </p:sp>
          <p:sp>
            <p:nvSpPr>
              <p:cNvPr id="99339" name="Text Box 5"/>
              <p:cNvSpPr txBox="1">
                <a:spLocks noChangeArrowheads="1"/>
              </p:cNvSpPr>
              <p:nvPr/>
            </p:nvSpPr>
            <p:spPr bwMode="auto">
              <a:xfrm>
                <a:off x="6123" y="3060"/>
                <a:ext cx="1077" cy="54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a:r>
                  <a:rPr lang="en-US" sz="1600">
                    <a:latin typeface="Times New Roman" pitchFamily="18" charset="0"/>
                    <a:ea typeface="Calibri" pitchFamily="34" charset="0"/>
                    <a:cs typeface="Times New Roman" pitchFamily="18" charset="0"/>
                  </a:rPr>
                  <a:t>QUAN</a:t>
                </a:r>
                <a:endParaRPr lang="fa-IR" sz="1600">
                  <a:latin typeface="Times New Roman" pitchFamily="18" charset="0"/>
                  <a:ea typeface="Calibri" pitchFamily="34" charset="0"/>
                  <a:cs typeface="Times New Roman" pitchFamily="18" charset="0"/>
                </a:endParaRPr>
              </a:p>
            </p:txBody>
          </p:sp>
        </p:grpSp>
        <p:sp>
          <p:nvSpPr>
            <p:cNvPr id="99336" name="Line 3"/>
            <p:cNvSpPr>
              <a:spLocks noChangeShapeType="1"/>
            </p:cNvSpPr>
            <p:nvPr/>
          </p:nvSpPr>
          <p:spPr bwMode="auto">
            <a:xfrm>
              <a:off x="7783" y="3240"/>
              <a:ext cx="497"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sp>
          <p:nvSpPr>
            <p:cNvPr id="99337" name="Line 2"/>
            <p:cNvSpPr>
              <a:spLocks noChangeShapeType="1"/>
            </p:cNvSpPr>
            <p:nvPr/>
          </p:nvSpPr>
          <p:spPr bwMode="auto">
            <a:xfrm>
              <a:off x="6394" y="3240"/>
              <a:ext cx="497" cy="0"/>
            </a:xfrm>
            <a:prstGeom prst="line">
              <a:avLst/>
            </a:prstGeom>
            <a:noFill/>
            <a:ln w="9525">
              <a:solidFill>
                <a:srgbClr val="000000"/>
              </a:solidFill>
              <a:round/>
              <a:headEnd/>
              <a:tailEnd type="triangle" w="med" len="med"/>
            </a:ln>
            <a:extLst>
              <a:ext uri="{909E8E84-426E-40DD-AFC4-6F175D3DCCD1}">
                <a14:hiddenFill xmlns:a14="http://schemas.microsoft.com/office/drawing/2010/main" xmlns="">
                  <a:noFill/>
                </a14:hiddenFill>
              </a:ext>
            </a:extLst>
          </p:spPr>
          <p:txBody>
            <a:bodyPr/>
            <a:lstStyle/>
            <a:p>
              <a:endParaRPr lang="en-US"/>
            </a:p>
          </p:txBody>
        </p:sp>
      </p:grpSp>
      <p:sp>
        <p:nvSpPr>
          <p:cNvPr id="99332" name="Rectangle 17"/>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pPr eaLnBrk="0" hangingPunct="0"/>
            <a:endParaRPr lang="en-US"/>
          </a:p>
        </p:txBody>
      </p:sp>
    </p:spTree>
    <p:extLst>
      <p:ext uri="{BB962C8B-B14F-4D97-AF65-F5344CB8AC3E}">
        <p14:creationId xmlns:p14="http://schemas.microsoft.com/office/powerpoint/2010/main" xmlns="" val="399105704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03" name="Rectangle 7"/>
          <p:cNvSpPr>
            <a:spLocks noChangeArrowheads="1"/>
          </p:cNvSpPr>
          <p:nvPr/>
        </p:nvSpPr>
        <p:spPr bwMode="auto">
          <a:xfrm rot="10800000" flipV="1">
            <a:off x="838200" y="1139825"/>
            <a:ext cx="6629400" cy="3538538"/>
          </a:xfrm>
          <a:prstGeom prst="rect">
            <a:avLst/>
          </a:prstGeom>
          <a:ln>
            <a:headEnd/>
            <a:tailEnd/>
          </a:ln>
        </p:spPr>
        <p:style>
          <a:lnRef idx="1">
            <a:schemeClr val="accent4"/>
          </a:lnRef>
          <a:fillRef idx="2">
            <a:schemeClr val="accent4"/>
          </a:fillRef>
          <a:effectRef idx="1">
            <a:schemeClr val="accent4"/>
          </a:effectRef>
          <a:fontRef idx="minor">
            <a:schemeClr val="dk1"/>
          </a:fontRef>
        </p:style>
        <p:txBody>
          <a:bodyPr wrap="square" anchor="ctr">
            <a:spAutoFit/>
          </a:bodyPr>
          <a:lstStyle/>
          <a:p>
            <a:pPr algn="r" rtl="1" fontAlgn="auto">
              <a:spcBef>
                <a:spcPts val="0"/>
              </a:spcBef>
              <a:spcAft>
                <a:spcPts val="0"/>
              </a:spcAft>
              <a:defRPr/>
            </a:pPr>
            <a:r>
              <a:rPr lang="ar-SA" sz="3200" b="1" dirty="0">
                <a:solidFill>
                  <a:schemeClr val="tx1"/>
                </a:solidFill>
                <a:ea typeface="Times New Roman" pitchFamily="18" charset="0"/>
                <a:cs typeface="B Zar" pitchFamily="2" charset="-78"/>
              </a:rPr>
              <a:t>طرح تبیینی یا طرح تبیینی متوالی</a:t>
            </a:r>
            <a:r>
              <a:rPr lang="ar-SA" sz="3200" dirty="0">
                <a:solidFill>
                  <a:schemeClr val="tx1"/>
                </a:solidFill>
                <a:ea typeface="Times New Roman" pitchFamily="18" charset="0"/>
                <a:cs typeface="B Zar" pitchFamily="2" charset="-78"/>
              </a:rPr>
              <a:t>. </a:t>
            </a:r>
            <a:endParaRPr lang="fa-IR" sz="3200" dirty="0">
              <a:solidFill>
                <a:schemeClr val="tx1"/>
              </a:solidFill>
              <a:ea typeface="Times New Roman" pitchFamily="18" charset="0"/>
              <a:cs typeface="B Zar" pitchFamily="2" charset="-78"/>
            </a:endParaRPr>
          </a:p>
          <a:p>
            <a:pPr algn="r" rtl="1" fontAlgn="auto">
              <a:spcBef>
                <a:spcPts val="0"/>
              </a:spcBef>
              <a:spcAft>
                <a:spcPts val="0"/>
              </a:spcAft>
              <a:defRPr/>
            </a:pPr>
            <a:r>
              <a:rPr lang="ar-SA" sz="3200" dirty="0">
                <a:solidFill>
                  <a:schemeClr val="tx1"/>
                </a:solidFill>
                <a:ea typeface="Times New Roman" pitchFamily="18" charset="0"/>
                <a:cs typeface="B Zar" pitchFamily="2" charset="-78"/>
              </a:rPr>
              <a:t>داده های کیفی به تبیین یا ساخت نتایج حاصل از داده های کمی کمک می کنند</a:t>
            </a:r>
            <a:r>
              <a:rPr lang="fa-IR" sz="3200" dirty="0">
                <a:solidFill>
                  <a:schemeClr val="tx1"/>
                </a:solidFill>
                <a:ea typeface="Times New Roman" pitchFamily="18" charset="0"/>
                <a:cs typeface="B Zar" pitchFamily="2" charset="-78"/>
              </a:rPr>
              <a:t>. </a:t>
            </a:r>
            <a:r>
              <a:rPr lang="ar-SA" sz="3200" dirty="0">
                <a:solidFill>
                  <a:schemeClr val="tx1"/>
                </a:solidFill>
                <a:ea typeface="Times New Roman" pitchFamily="18" charset="0"/>
                <a:cs typeface="B Zar" pitchFamily="2" charset="-78"/>
              </a:rPr>
              <a:t> </a:t>
            </a:r>
            <a:endParaRPr lang="fa-IR" sz="3200" dirty="0">
              <a:solidFill>
                <a:schemeClr val="tx1"/>
              </a:solidFill>
              <a:ea typeface="Times New Roman" pitchFamily="18" charset="0"/>
              <a:cs typeface="B Zar" pitchFamily="2" charset="-78"/>
            </a:endParaRPr>
          </a:p>
          <a:p>
            <a:pPr algn="r" rtl="1" fontAlgn="auto">
              <a:spcBef>
                <a:spcPts val="0"/>
              </a:spcBef>
              <a:spcAft>
                <a:spcPts val="0"/>
              </a:spcAft>
              <a:defRPr/>
            </a:pPr>
            <a:r>
              <a:rPr lang="ar-SA" sz="3200" dirty="0">
                <a:solidFill>
                  <a:schemeClr val="tx1"/>
                </a:solidFill>
                <a:ea typeface="Times New Roman" pitchFamily="18" charset="0"/>
                <a:cs typeface="B Zar" pitchFamily="2" charset="-78"/>
              </a:rPr>
              <a:t>( زمانی که  پژوهشگر به  داده های کیفی برای تبیین معنی دار بودن یا معنی دارنبودن  یافته های کمی یا تبیین یافته های غیر قابل انتظار نیاز دارد).</a:t>
            </a:r>
            <a:endParaRPr lang="en-US" sz="3200" dirty="0">
              <a:solidFill>
                <a:schemeClr val="tx1"/>
              </a:solidFill>
              <a:cs typeface="B Zar" pitchFamily="2" charset="-78"/>
            </a:endParaRPr>
          </a:p>
          <a:p>
            <a:pPr rtl="1" eaLnBrk="0" fontAlgn="auto" hangingPunct="0">
              <a:spcBef>
                <a:spcPts val="0"/>
              </a:spcBef>
              <a:spcAft>
                <a:spcPts val="0"/>
              </a:spcAft>
              <a:defRPr/>
            </a:pPr>
            <a:r>
              <a:rPr lang="en-US" sz="1400" dirty="0">
                <a:solidFill>
                  <a:schemeClr val="tx1"/>
                </a:solidFill>
                <a:ea typeface="Times New Roman" pitchFamily="18" charset="0"/>
                <a:cs typeface="Times New Roman" pitchFamily="18" charset="0"/>
              </a:rPr>
              <a:t> </a:t>
            </a:r>
            <a:endParaRPr lang="en-US" sz="1100" dirty="0">
              <a:solidFill>
                <a:schemeClr val="tx1"/>
              </a:solidFill>
              <a:cs typeface="Arial" pitchFamily="34" charset="0"/>
            </a:endParaRPr>
          </a:p>
          <a:p>
            <a:pPr eaLnBrk="0" fontAlgn="auto" hangingPunct="0">
              <a:spcBef>
                <a:spcPts val="0"/>
              </a:spcBef>
              <a:spcAft>
                <a:spcPts val="0"/>
              </a:spcAft>
              <a:defRPr/>
            </a:pPr>
            <a:endParaRPr lang="en-US" dirty="0">
              <a:solidFill>
                <a:schemeClr val="tx1"/>
              </a:solidFill>
              <a:cs typeface="Arial" pitchFamily="34" charset="0"/>
            </a:endParaRPr>
          </a:p>
        </p:txBody>
      </p:sp>
      <p:sp>
        <p:nvSpPr>
          <p:cNvPr id="46083" name="Rectangle 11"/>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latin typeface="Calibri" pitchFamily="34" charset="0"/>
            </a:endParaRPr>
          </a:p>
        </p:txBody>
      </p:sp>
      <p:sp>
        <p:nvSpPr>
          <p:cNvPr id="46084" name="Rectangle 22"/>
          <p:cNvSpPr>
            <a:spLocks noChangeArrowheads="1"/>
          </p:cNvSpPr>
          <p:nvPr/>
        </p:nvSpPr>
        <p:spPr bwMode="auto">
          <a:xfrm>
            <a:off x="0" y="457200"/>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spAutoFit/>
          </a:bodyPr>
          <a:lstStyle/>
          <a:p>
            <a:endParaRPr lang="en-US">
              <a:latin typeface="Calibri" pitchFamily="34" charset="0"/>
            </a:endParaRPr>
          </a:p>
        </p:txBody>
      </p:sp>
    </p:spTree>
    <p:extLst>
      <p:ext uri="{BB962C8B-B14F-4D97-AF65-F5344CB8AC3E}">
        <p14:creationId xmlns:p14="http://schemas.microsoft.com/office/powerpoint/2010/main" xmlns="" val="252599997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2971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dirty="0">
                <a:cs typeface="B Zar" pitchFamily="2" charset="-78"/>
              </a:rPr>
              <a:t>کمی</a:t>
            </a:r>
            <a:endParaRPr lang="en-US" sz="2800" dirty="0">
              <a:cs typeface="B Zar" pitchFamily="2" charset="-78"/>
            </a:endParaRPr>
          </a:p>
        </p:txBody>
      </p:sp>
      <p:sp>
        <p:nvSpPr>
          <p:cNvPr id="3" name="Rectangle 2"/>
          <p:cNvSpPr/>
          <p:nvPr/>
        </p:nvSpPr>
        <p:spPr>
          <a:xfrm>
            <a:off x="3124200" y="2971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800" dirty="0">
                <a:cs typeface="B Zar" pitchFamily="2" charset="-78"/>
              </a:rPr>
              <a:t>کیفی</a:t>
            </a:r>
            <a:endParaRPr lang="en-US" sz="2800" dirty="0">
              <a:cs typeface="B Zar" pitchFamily="2" charset="-78"/>
            </a:endParaRPr>
          </a:p>
        </p:txBody>
      </p:sp>
      <p:sp>
        <p:nvSpPr>
          <p:cNvPr id="4" name="Rectangle 3"/>
          <p:cNvSpPr/>
          <p:nvPr/>
        </p:nvSpPr>
        <p:spPr>
          <a:xfrm>
            <a:off x="5105400" y="2819400"/>
            <a:ext cx="29718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fa-IR" sz="2400" dirty="0">
                <a:cs typeface="Titr" pitchFamily="2" charset="-78"/>
              </a:rPr>
              <a:t>تفسیر بر اساس یافته های </a:t>
            </a:r>
            <a:r>
              <a:rPr lang="fa-IR" sz="2400" b="1" dirty="0">
                <a:cs typeface="Titr" pitchFamily="2" charset="-78"/>
              </a:rPr>
              <a:t>کمی         کیفی</a:t>
            </a:r>
            <a:endParaRPr lang="en-US" sz="2400" dirty="0">
              <a:cs typeface="Titr" pitchFamily="2" charset="-78"/>
            </a:endParaRPr>
          </a:p>
        </p:txBody>
      </p:sp>
      <p:cxnSp>
        <p:nvCxnSpPr>
          <p:cNvPr id="6" name="Straight Arrow Connector 5"/>
          <p:cNvCxnSpPr/>
          <p:nvPr/>
        </p:nvCxnSpPr>
        <p:spPr>
          <a:xfrm rot="10800000">
            <a:off x="5410200" y="36576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981200" y="34290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4114800" y="3429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6858000" y="35814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rot="10800000">
            <a:off x="6934200" y="3581400"/>
            <a:ext cx="4572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V="1">
            <a:off x="7086600" y="3505200"/>
            <a:ext cx="381000" cy="746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115" name="Rectangle 2"/>
          <p:cNvSpPr>
            <a:spLocks noChangeArrowheads="1"/>
          </p:cNvSpPr>
          <p:nvPr/>
        </p:nvSpPr>
        <p:spPr bwMode="auto">
          <a:xfrm>
            <a:off x="5029200" y="2971800"/>
            <a:ext cx="2895600" cy="914400"/>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p>
            <a:pPr algn="ctr">
              <a:spcAft>
                <a:spcPts val="1000"/>
              </a:spcAft>
            </a:pPr>
            <a:r>
              <a:rPr lang="fa-IR" sz="2800">
                <a:solidFill>
                  <a:srgbClr val="FF0000"/>
                </a:solidFill>
                <a:latin typeface="Calibri" pitchFamily="34" charset="0"/>
                <a:ea typeface="Arial" pitchFamily="34" charset="0"/>
                <a:cs typeface="B Zar" pitchFamily="2" charset="-78"/>
              </a:rPr>
              <a:t>تفسیر بر اساس یافته های</a:t>
            </a:r>
          </a:p>
          <a:p>
            <a:pPr algn="ctr">
              <a:spcAft>
                <a:spcPts val="1000"/>
              </a:spcAft>
            </a:pPr>
            <a:r>
              <a:rPr lang="fa-IR" sz="2400">
                <a:solidFill>
                  <a:srgbClr val="FF0000"/>
                </a:solidFill>
                <a:latin typeface="Calibri" pitchFamily="34" charset="0"/>
                <a:ea typeface="Arial" pitchFamily="34" charset="0"/>
                <a:cs typeface="Titr" pitchFamily="2" charset="-78"/>
              </a:rPr>
              <a:t> </a:t>
            </a:r>
            <a:r>
              <a:rPr lang="fa-IR" sz="2800">
                <a:solidFill>
                  <a:srgbClr val="FF0000"/>
                </a:solidFill>
                <a:latin typeface="Calibri" pitchFamily="34" charset="0"/>
                <a:ea typeface="Arial" pitchFamily="34" charset="0"/>
                <a:cs typeface="B Zar" pitchFamily="2" charset="-78"/>
              </a:rPr>
              <a:t>کمی            کیفی   </a:t>
            </a:r>
            <a:endParaRPr lang="en-US" sz="2800" b="1">
              <a:solidFill>
                <a:srgbClr val="FF0000"/>
              </a:solidFill>
              <a:latin typeface="Calibri" pitchFamily="34" charset="0"/>
              <a:ea typeface="Arial" pitchFamily="34" charset="0"/>
              <a:cs typeface="B Zar" pitchFamily="2" charset="-78"/>
            </a:endParaRPr>
          </a:p>
        </p:txBody>
      </p:sp>
      <p:cxnSp>
        <p:nvCxnSpPr>
          <p:cNvPr id="55" name="Straight Arrow Connector 54"/>
          <p:cNvCxnSpPr/>
          <p:nvPr/>
        </p:nvCxnSpPr>
        <p:spPr>
          <a:xfrm rot="10800000">
            <a:off x="6096000" y="3733800"/>
            <a:ext cx="7620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61053108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1"/>
          <p:cNvSpPr>
            <a:spLocks noChangeArrowheads="1"/>
          </p:cNvSpPr>
          <p:nvPr/>
        </p:nvSpPr>
        <p:spPr bwMode="auto">
          <a:xfrm>
            <a:off x="1219200" y="744022"/>
            <a:ext cx="6324600" cy="529375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nchor="ctr">
            <a:spAutoFit/>
          </a:bodyPr>
          <a:lstStyle/>
          <a:p>
            <a:pPr algn="r" rtl="1" fontAlgn="auto">
              <a:spcBef>
                <a:spcPts val="0"/>
              </a:spcBef>
              <a:spcAft>
                <a:spcPts val="0"/>
              </a:spcAft>
              <a:defRPr/>
            </a:pPr>
            <a:r>
              <a:rPr lang="ar-SA" sz="3200" b="1" dirty="0">
                <a:solidFill>
                  <a:schemeClr val="tx1"/>
                </a:solidFill>
                <a:ea typeface="Times New Roman" pitchFamily="18" charset="0"/>
                <a:cs typeface="B Zar" pitchFamily="2" charset="-78"/>
              </a:rPr>
              <a:t>طرح اکتشافی</a:t>
            </a:r>
            <a:r>
              <a:rPr lang="ar-SA" sz="3200" dirty="0">
                <a:solidFill>
                  <a:schemeClr val="tx1"/>
                </a:solidFill>
                <a:ea typeface="Times New Roman" pitchFamily="18" charset="0"/>
                <a:cs typeface="B Zar" pitchFamily="2" charset="-78"/>
              </a:rPr>
              <a:t>.  نتایج حاصل از روش کیفی به رشد یا فهم روش دوم کمک می کند. </a:t>
            </a:r>
            <a:r>
              <a:rPr lang="fa-IR" sz="3200" dirty="0">
                <a:solidFill>
                  <a:schemeClr val="tx1"/>
                </a:solidFill>
                <a:ea typeface="Times New Roman" pitchFamily="18" charset="0"/>
                <a:cs typeface="B Zar" pitchFamily="2" charset="-78"/>
              </a:rPr>
              <a:t>    </a:t>
            </a:r>
          </a:p>
          <a:p>
            <a:pPr algn="r" rtl="1" fontAlgn="auto">
              <a:spcBef>
                <a:spcPts val="0"/>
              </a:spcBef>
              <a:spcAft>
                <a:spcPts val="0"/>
              </a:spcAft>
              <a:defRPr/>
            </a:pPr>
            <a:r>
              <a:rPr lang="fa-IR" sz="3200" dirty="0">
                <a:ea typeface="Times New Roman" pitchFamily="18" charset="0"/>
                <a:cs typeface="B Zar" pitchFamily="2" charset="-78"/>
              </a:rPr>
              <a:t>به د</a:t>
            </a:r>
            <a:r>
              <a:rPr lang="ar-SA" sz="3200" dirty="0">
                <a:solidFill>
                  <a:schemeClr val="tx1"/>
                </a:solidFill>
                <a:ea typeface="Times New Roman" pitchFamily="18" charset="0"/>
                <a:cs typeface="B Zar" pitchFamily="2" charset="-78"/>
              </a:rPr>
              <a:t>لایل مختلف ازجمله نبود ابزار، نا شناخته بودن متغیرها ، یا فقدان</a:t>
            </a:r>
            <a:r>
              <a:rPr lang="fa-IR" sz="3200" dirty="0">
                <a:solidFill>
                  <a:schemeClr val="tx1"/>
                </a:solidFill>
                <a:ea typeface="Times New Roman" pitchFamily="18" charset="0"/>
                <a:cs typeface="B Zar" pitchFamily="2" charset="-78"/>
              </a:rPr>
              <a:t> </a:t>
            </a:r>
            <a:r>
              <a:rPr lang="ar-SA" sz="3200" dirty="0">
                <a:solidFill>
                  <a:schemeClr val="tx1"/>
                </a:solidFill>
                <a:ea typeface="Times New Roman" pitchFamily="18" charset="0"/>
                <a:cs typeface="B Zar" pitchFamily="2" charset="-78"/>
              </a:rPr>
              <a:t>یک نظریه هدایت کننده عمل</a:t>
            </a:r>
            <a:r>
              <a:rPr lang="fa-IR" sz="3200" dirty="0">
                <a:solidFill>
                  <a:schemeClr val="tx1"/>
                </a:solidFill>
                <a:ea typeface="Times New Roman" pitchFamily="18" charset="0"/>
                <a:cs typeface="B Zar" pitchFamily="2" charset="-78"/>
              </a:rPr>
              <a:t>،</a:t>
            </a:r>
            <a:r>
              <a:rPr lang="ar-SA" sz="3200" dirty="0">
                <a:solidFill>
                  <a:schemeClr val="tx1"/>
                </a:solidFill>
                <a:ea typeface="Times New Roman" pitchFamily="18" charset="0"/>
                <a:cs typeface="B Zar" pitchFamily="2" charset="-78"/>
              </a:rPr>
              <a:t> به کاوش نیاز هست. </a:t>
            </a:r>
            <a:endParaRPr lang="fa-IR" sz="3200" dirty="0">
              <a:solidFill>
                <a:schemeClr val="tx1"/>
              </a:solidFill>
              <a:ea typeface="Times New Roman" pitchFamily="18" charset="0"/>
              <a:cs typeface="B Zar" pitchFamily="2" charset="-78"/>
            </a:endParaRPr>
          </a:p>
          <a:p>
            <a:pPr algn="r" rtl="1" fontAlgn="auto">
              <a:spcBef>
                <a:spcPts val="0"/>
              </a:spcBef>
              <a:spcAft>
                <a:spcPts val="0"/>
              </a:spcAft>
              <a:defRPr/>
            </a:pPr>
            <a:r>
              <a:rPr lang="ar-SA" sz="3200" dirty="0">
                <a:solidFill>
                  <a:schemeClr val="tx1"/>
                </a:solidFill>
                <a:ea typeface="Times New Roman" pitchFamily="18" charset="0"/>
                <a:cs typeface="B Zar" pitchFamily="2" charset="-78"/>
              </a:rPr>
              <a:t>از آنجا که این طرح با مطالعه کیفی</a:t>
            </a:r>
            <a:r>
              <a:rPr lang="fa-IR" sz="3200" dirty="0">
                <a:solidFill>
                  <a:schemeClr val="tx1"/>
                </a:solidFill>
                <a:ea typeface="Times New Roman" pitchFamily="18" charset="0"/>
                <a:cs typeface="B Zar" pitchFamily="2" charset="-78"/>
              </a:rPr>
              <a:t> </a:t>
            </a:r>
            <a:r>
              <a:rPr lang="ar-SA" sz="3200" dirty="0">
                <a:solidFill>
                  <a:schemeClr val="tx1"/>
                </a:solidFill>
                <a:ea typeface="Times New Roman" pitchFamily="18" charset="0"/>
                <a:cs typeface="B Zar" pitchFamily="2" charset="-78"/>
              </a:rPr>
              <a:t>شروع می شود </a:t>
            </a:r>
            <a:r>
              <a:rPr lang="fa-IR" sz="3200" dirty="0">
                <a:solidFill>
                  <a:schemeClr val="tx1"/>
                </a:solidFill>
                <a:ea typeface="Times New Roman" pitchFamily="18" charset="0"/>
                <a:cs typeface="B Zar" pitchFamily="2" charset="-78"/>
              </a:rPr>
              <a:t>،</a:t>
            </a:r>
            <a:r>
              <a:rPr lang="ar-SA" sz="3200" dirty="0">
                <a:solidFill>
                  <a:schemeClr val="tx1"/>
                </a:solidFill>
                <a:ea typeface="Times New Roman" pitchFamily="18" charset="0"/>
                <a:cs typeface="B Zar" pitchFamily="2" charset="-78"/>
              </a:rPr>
              <a:t> برای کاوش پدیده</a:t>
            </a:r>
            <a:r>
              <a:rPr lang="fa-IR" sz="3200" dirty="0">
                <a:solidFill>
                  <a:schemeClr val="tx1"/>
                </a:solidFill>
                <a:ea typeface="Times New Roman" pitchFamily="18" charset="0"/>
                <a:cs typeface="B Zar" pitchFamily="2" charset="-78"/>
              </a:rPr>
              <a:t>  ، به </a:t>
            </a:r>
            <a:r>
              <a:rPr lang="ar-SA" sz="3200" dirty="0">
                <a:solidFill>
                  <a:schemeClr val="tx1"/>
                </a:solidFill>
                <a:ea typeface="Times New Roman" pitchFamily="18" charset="0"/>
                <a:cs typeface="B Zar" pitchFamily="2" charset="-78"/>
              </a:rPr>
              <a:t>فراهم آوردن ابزار زمانی که ابزار وجود ندارد  و یا مشخص کردن متغیرهای مهم  برای مطالعه کمی زمانی که متغیر ها شناخته نیستند</a:t>
            </a:r>
            <a:r>
              <a:rPr lang="fa-IR" sz="3200" dirty="0">
                <a:solidFill>
                  <a:schemeClr val="tx1"/>
                </a:solidFill>
                <a:ea typeface="Times New Roman" pitchFamily="18" charset="0"/>
                <a:cs typeface="B Zar" pitchFamily="2" charset="-78"/>
              </a:rPr>
              <a:t>، </a:t>
            </a:r>
            <a:r>
              <a:rPr lang="ar-SA" sz="3200" dirty="0">
                <a:solidFill>
                  <a:schemeClr val="tx1"/>
                </a:solidFill>
                <a:ea typeface="Times New Roman" pitchFamily="18" charset="0"/>
                <a:cs typeface="B Zar" pitchFamily="2" charset="-78"/>
              </a:rPr>
              <a:t> مناسب </a:t>
            </a:r>
            <a:r>
              <a:rPr lang="fa-IR" sz="3200" dirty="0">
                <a:solidFill>
                  <a:schemeClr val="tx1"/>
                </a:solidFill>
                <a:ea typeface="Times New Roman" pitchFamily="18" charset="0"/>
                <a:cs typeface="B Zar" pitchFamily="2" charset="-78"/>
              </a:rPr>
              <a:t>است</a:t>
            </a:r>
            <a:r>
              <a:rPr lang="ar-SA" sz="3200" dirty="0">
                <a:solidFill>
                  <a:schemeClr val="tx1"/>
                </a:solidFill>
                <a:ea typeface="Times New Roman" pitchFamily="18" charset="0"/>
                <a:cs typeface="B Zar" pitchFamily="2" charset="-78"/>
              </a:rPr>
              <a:t>.</a:t>
            </a:r>
            <a:endParaRPr lang="en-US" sz="3200" dirty="0">
              <a:solidFill>
                <a:schemeClr val="tx1"/>
              </a:solidFill>
              <a:cs typeface="B Zar" pitchFamily="2" charset="-78"/>
            </a:endParaRPr>
          </a:p>
          <a:p>
            <a:pPr eaLnBrk="0" fontAlgn="auto" hangingPunct="0">
              <a:spcBef>
                <a:spcPts val="0"/>
              </a:spcBef>
              <a:spcAft>
                <a:spcPts val="0"/>
              </a:spcAft>
              <a:defRPr/>
            </a:pPr>
            <a:endParaRPr lang="en-US" dirty="0">
              <a:solidFill>
                <a:schemeClr val="tx1"/>
              </a:solidFill>
              <a:cs typeface="Arial" pitchFamily="34" charset="0"/>
            </a:endParaRPr>
          </a:p>
        </p:txBody>
      </p:sp>
    </p:spTree>
    <p:extLst>
      <p:ext uri="{BB962C8B-B14F-4D97-AF65-F5344CB8AC3E}">
        <p14:creationId xmlns:p14="http://schemas.microsoft.com/office/powerpoint/2010/main" xmlns="" val="2482166776"/>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0600" y="2971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cs typeface="+mj-cs"/>
              </a:rPr>
              <a:t>کیفی</a:t>
            </a:r>
            <a:endParaRPr lang="en-US" sz="2800" dirty="0">
              <a:cs typeface="+mj-cs"/>
            </a:endParaRPr>
          </a:p>
        </p:txBody>
      </p:sp>
      <p:sp>
        <p:nvSpPr>
          <p:cNvPr id="3" name="Rectangle 2"/>
          <p:cNvSpPr/>
          <p:nvPr/>
        </p:nvSpPr>
        <p:spPr>
          <a:xfrm>
            <a:off x="3124200" y="29718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a-IR" sz="2800" dirty="0">
                <a:cs typeface="B Zar" pitchFamily="2" charset="-78"/>
              </a:rPr>
              <a:t>کمی</a:t>
            </a:r>
            <a:endParaRPr lang="en-US" sz="2800" dirty="0">
              <a:cs typeface="B Zar" pitchFamily="2" charset="-78"/>
            </a:endParaRPr>
          </a:p>
        </p:txBody>
      </p:sp>
      <p:cxnSp>
        <p:nvCxnSpPr>
          <p:cNvPr id="5" name="Straight Arrow Connector 4"/>
          <p:cNvCxnSpPr/>
          <p:nvPr/>
        </p:nvCxnSpPr>
        <p:spPr>
          <a:xfrm>
            <a:off x="1981200" y="3429000"/>
            <a:ext cx="1066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4114800" y="3429000"/>
            <a:ext cx="838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3730" name="Rectangle 2"/>
          <p:cNvSpPr>
            <a:spLocks noChangeArrowheads="1"/>
          </p:cNvSpPr>
          <p:nvPr/>
        </p:nvSpPr>
        <p:spPr bwMode="auto">
          <a:xfrm>
            <a:off x="5029200" y="2514600"/>
            <a:ext cx="2895600" cy="1600200"/>
          </a:xfrm>
          <a:prstGeom prst="rect">
            <a:avLst/>
          </a:prstGeom>
          <a:gradFill rotWithShape="0">
            <a:gsLst>
              <a:gs pos="0">
                <a:srgbClr val="B2A1C7"/>
              </a:gs>
              <a:gs pos="50000">
                <a:srgbClr val="E5DFEC"/>
              </a:gs>
              <a:gs pos="100000">
                <a:srgbClr val="B2A1C7"/>
              </a:gs>
            </a:gsLst>
            <a:lin ang="18900000" scaled="1"/>
          </a:gradFill>
          <a:ln w="12700">
            <a:solidFill>
              <a:srgbClr val="B2A1C7"/>
            </a:solidFill>
            <a:miter lim="800000"/>
            <a:headEnd/>
            <a:tailEnd/>
          </a:ln>
          <a:effectLst>
            <a:outerShdw dist="28398" dir="3806097" algn="ctr" rotWithShape="0">
              <a:srgbClr val="3F3151">
                <a:alpha val="50000"/>
              </a:srgbClr>
            </a:outerShdw>
          </a:effectLst>
        </p:spPr>
        <p:txBody>
          <a:bodyPr/>
          <a:lstStyle/>
          <a:p>
            <a:pPr algn="ctr">
              <a:spcAft>
                <a:spcPts val="1000"/>
              </a:spcAft>
              <a:defRPr/>
            </a:pPr>
            <a:r>
              <a:rPr lang="fa-IR" sz="2800" dirty="0">
                <a:solidFill>
                  <a:srgbClr val="FF0000"/>
                </a:solidFill>
                <a:latin typeface="Calibri" pitchFamily="34" charset="0"/>
                <a:ea typeface="Arial" pitchFamily="34" charset="0"/>
                <a:cs typeface="+mj-cs"/>
              </a:rPr>
              <a:t>تفسیر بر اساس یافته های</a:t>
            </a:r>
          </a:p>
          <a:p>
            <a:pPr algn="ctr">
              <a:spcAft>
                <a:spcPts val="1000"/>
              </a:spcAft>
              <a:defRPr/>
            </a:pPr>
            <a:r>
              <a:rPr lang="fa-IR" sz="2400" dirty="0">
                <a:solidFill>
                  <a:srgbClr val="FF0000"/>
                </a:solidFill>
                <a:latin typeface="Calibri" pitchFamily="34" charset="0"/>
                <a:ea typeface="Arial" pitchFamily="34" charset="0"/>
                <a:cs typeface="+mj-cs"/>
              </a:rPr>
              <a:t> </a:t>
            </a:r>
            <a:r>
              <a:rPr lang="fa-IR" sz="2800" dirty="0">
                <a:solidFill>
                  <a:srgbClr val="FF0000"/>
                </a:solidFill>
                <a:latin typeface="Calibri" pitchFamily="34" charset="0"/>
                <a:ea typeface="Arial" pitchFamily="34" charset="0"/>
                <a:cs typeface="+mj-cs"/>
              </a:rPr>
              <a:t>کیفی            کمی   </a:t>
            </a:r>
            <a:endParaRPr lang="en-US" sz="2800" b="1" dirty="0">
              <a:solidFill>
                <a:srgbClr val="FF0000"/>
              </a:solidFill>
              <a:latin typeface="Calibri" pitchFamily="34" charset="0"/>
              <a:ea typeface="Arial" pitchFamily="34" charset="0"/>
              <a:cs typeface="+mj-cs"/>
            </a:endParaRPr>
          </a:p>
        </p:txBody>
      </p:sp>
      <p:cxnSp>
        <p:nvCxnSpPr>
          <p:cNvPr id="12" name="Straight Arrow Connector 11"/>
          <p:cNvCxnSpPr/>
          <p:nvPr/>
        </p:nvCxnSpPr>
        <p:spPr>
          <a:xfrm rot="10800000">
            <a:off x="6172200" y="3733800"/>
            <a:ext cx="457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261346180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Title 1"/>
          <p:cNvSpPr>
            <a:spLocks noGrp="1"/>
          </p:cNvSpPr>
          <p:nvPr>
            <p:ph type="ctrTitle"/>
          </p:nvPr>
        </p:nvSpPr>
        <p:spPr>
          <a:xfrm>
            <a:off x="685800" y="692150"/>
            <a:ext cx="7772400" cy="1008063"/>
          </a:xfrm>
        </p:spPr>
        <p:txBody>
          <a:bodyPr/>
          <a:lstStyle/>
          <a:p>
            <a:pPr algn="r" rtl="1"/>
            <a:r>
              <a:rPr lang="fa-IR" sz="2800" b="1" smtClean="0"/>
              <a:t>مهارت های ضروری در روش های ترکیبی(ادامه) </a:t>
            </a:r>
            <a:endParaRPr lang="en-US" sz="2800" smtClean="0"/>
          </a:p>
        </p:txBody>
      </p:sp>
      <p:sp>
        <p:nvSpPr>
          <p:cNvPr id="3" name="Subtitle 2"/>
          <p:cNvSpPr>
            <a:spLocks noGrp="1"/>
          </p:cNvSpPr>
          <p:nvPr>
            <p:ph type="subTitle" idx="1"/>
          </p:nvPr>
        </p:nvSpPr>
        <p:spPr>
          <a:xfrm>
            <a:off x="971550" y="1628775"/>
            <a:ext cx="7272338" cy="2736850"/>
          </a:xfrm>
        </p:spPr>
        <p:txBody>
          <a:bodyPr rtlCol="0">
            <a:normAutofit/>
          </a:bodyPr>
          <a:lstStyle/>
          <a:p>
            <a:pPr algn="r" rtl="1" fontAlgn="auto">
              <a:spcAft>
                <a:spcPts val="0"/>
              </a:spcAft>
              <a:buFont typeface="Arial" pitchFamily="34" charset="0"/>
              <a:buChar char="•"/>
              <a:defRPr/>
            </a:pPr>
            <a:r>
              <a:rPr lang="fa-IR" sz="2800" dirty="0" smtClean="0">
                <a:solidFill>
                  <a:schemeClr val="tx1"/>
                </a:solidFill>
                <a:cs typeface="+mj-cs"/>
              </a:rPr>
              <a:t> </a:t>
            </a:r>
            <a:r>
              <a:rPr lang="fa-IR" sz="2400" dirty="0" smtClean="0">
                <a:solidFill>
                  <a:schemeClr val="tx1"/>
                </a:solidFill>
                <a:cs typeface="+mj-cs"/>
              </a:rPr>
              <a:t>داشتن تجربه درهر یک از پژوهش های کمی و کیفی به صورت مستقل، قبل ازاستفاده از روش های ترکیبی.</a:t>
            </a:r>
            <a:endParaRPr lang="en-US" sz="2400" dirty="0" smtClean="0">
              <a:solidFill>
                <a:schemeClr val="tx1"/>
              </a:solidFill>
              <a:cs typeface="+mj-cs"/>
            </a:endParaRPr>
          </a:p>
          <a:p>
            <a:pPr algn="r" rtl="1" fontAlgn="auto">
              <a:spcAft>
                <a:spcPts val="0"/>
              </a:spcAft>
              <a:buFont typeface="Arial" pitchFamily="34" charset="0"/>
              <a:buChar char="•"/>
              <a:defRPr/>
            </a:pPr>
            <a:r>
              <a:rPr lang="fa-IR" sz="2400" dirty="0" smtClean="0">
                <a:solidFill>
                  <a:schemeClr val="tx1"/>
                </a:solidFill>
                <a:cs typeface="+mj-cs"/>
              </a:rPr>
              <a:t> آشنایی با جمع آوری و تحلیل داده های کمی و کیفی .</a:t>
            </a:r>
            <a:endParaRPr lang="en-US" sz="2400" dirty="0" smtClean="0">
              <a:solidFill>
                <a:schemeClr val="tx1"/>
              </a:solidFill>
              <a:cs typeface="+mj-cs"/>
            </a:endParaRPr>
          </a:p>
          <a:p>
            <a:pPr algn="r" rtl="1" fontAlgn="auto">
              <a:spcAft>
                <a:spcPts val="0"/>
              </a:spcAft>
              <a:buFont typeface="Arial" pitchFamily="34" charset="0"/>
              <a:buChar char="•"/>
              <a:defRPr/>
            </a:pPr>
            <a:r>
              <a:rPr lang="fa-IR" sz="2400" dirty="0" smtClean="0">
                <a:solidFill>
                  <a:schemeClr val="tx1"/>
                </a:solidFill>
                <a:cs typeface="+mj-cs"/>
              </a:rPr>
              <a:t> آشنایی با مباحث مهم پایه در روش های پژوهش ترکیبی، از طریق مطالعه کارهای انجام شده.</a:t>
            </a:r>
            <a:endParaRPr lang="en-US" sz="2400" dirty="0" smtClean="0">
              <a:solidFill>
                <a:schemeClr val="tx1"/>
              </a:solidFill>
              <a:cs typeface="+mj-cs"/>
            </a:endParaRPr>
          </a:p>
          <a:p>
            <a:pPr algn="r" rtl="1" fontAlgn="auto">
              <a:spcAft>
                <a:spcPts val="0"/>
              </a:spcAft>
              <a:buFont typeface="Arial" pitchFamily="34" charset="0"/>
              <a:buChar char="•"/>
              <a:defRPr/>
            </a:pPr>
            <a:r>
              <a:rPr lang="fa-IR" sz="2400" dirty="0" smtClean="0">
                <a:solidFill>
                  <a:schemeClr val="tx1"/>
                </a:solidFill>
                <a:cs typeface="+mj-cs"/>
              </a:rPr>
              <a:t> توانایی در انجام کار گروهی.</a:t>
            </a:r>
            <a:endParaRPr lang="en-US" sz="2400" dirty="0" smtClean="0">
              <a:solidFill>
                <a:schemeClr val="tx1"/>
              </a:solidFill>
              <a:cs typeface="+mj-cs"/>
            </a:endParaRPr>
          </a:p>
          <a:p>
            <a:pPr fontAlgn="auto">
              <a:spcAft>
                <a:spcPts val="0"/>
              </a:spcAft>
              <a:defRPr/>
            </a:pPr>
            <a:endParaRPr lang="en-US" dirty="0" smtClean="0"/>
          </a:p>
        </p:txBody>
      </p:sp>
    </p:spTree>
    <p:extLst>
      <p:ext uri="{BB962C8B-B14F-4D97-AF65-F5344CB8AC3E}">
        <p14:creationId xmlns:p14="http://schemas.microsoft.com/office/powerpoint/2010/main" xmlns="" val="19695605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516</TotalTime>
  <Words>8539</Words>
  <Application>Microsoft Office PowerPoint</Application>
  <PresentationFormat>On-screen Show (4:3)</PresentationFormat>
  <Paragraphs>692</Paragraphs>
  <Slides>110</Slides>
  <Notes>3</Notes>
  <HiddenSlides>0</HiddenSlides>
  <MMClips>0</MMClips>
  <ScaleCrop>false</ScaleCrop>
  <HeadingPairs>
    <vt:vector size="4" baseType="variant">
      <vt:variant>
        <vt:lpstr>Theme</vt:lpstr>
      </vt:variant>
      <vt:variant>
        <vt:i4>1</vt:i4>
      </vt:variant>
      <vt:variant>
        <vt:lpstr>Slide Titles</vt:lpstr>
      </vt:variant>
      <vt:variant>
        <vt:i4>110</vt:i4>
      </vt:variant>
    </vt:vector>
  </HeadingPairs>
  <TitlesOfParts>
    <vt:vector size="111" baseType="lpstr">
      <vt:lpstr>Adjacency</vt:lpstr>
      <vt:lpstr> روشهای پژوهش ترکیبی   آذر 1390   دانشگاه شهید رجایی</vt:lpstr>
      <vt:lpstr>طرح پژوهشی</vt:lpstr>
      <vt:lpstr>سه نوع رویکرد پژوهشی : کیفی، کمی و  ترکیبی.  مستقل از یکدیگر نیستند.  قطب ها یا مقوله ها ی متضاد نیستند. معرف دو سو ی یک پیوستار هستند . یک مطالعه را می توان در مقایسه با کمی، بیشتر کیفی ویا بر عکس در مقایسه با کیفی، بیشتر کمّی نامید .  روشها ی پژوهشی ترکیبی در وسط این پیوستار قرار دارند زیرا عناصری از رویکردهای کیفی و کمّی را در خود دارند.</vt:lpstr>
      <vt:lpstr>رویکرد های پژوهشی</vt:lpstr>
      <vt:lpstr>Slide 5</vt:lpstr>
      <vt:lpstr>Slide 6</vt:lpstr>
      <vt:lpstr>Slide 7</vt:lpstr>
      <vt:lpstr>دو مؤلفة مهم هر تعريف از پژوهش:   الف) رويكرد     و ب)  طرح پژوهش   رويكرد پژوهش مفروضات فلسفي و روشها يا شيوه هاي خاص پژوهش را در بر مي گيرد.   طرح پژوهش برنامه يا پيشنهاده براي انجام دادن پژوهش است،  فصل مشترك فلسفه، راهبردهاي پژوهش و روشهاي خاص است .   در برنامه ريزي هر مطالعه، پژوهشگران بايد دربار ة جهان بيني فلسفي خود، راهبرد پژوهشي مرتبط با جها ن بيني و روشها يا شيوه ها ي خاص پژوهشي كه رهيافت را به عمل تبديل مي كند، تصميم بگيرند.</vt:lpstr>
      <vt:lpstr>Slide 9</vt:lpstr>
      <vt:lpstr>Slide 10</vt:lpstr>
      <vt:lpstr>غالباً تمایز بین پژوهش کیفی و کمّی با توجه به استفاده از واژه ها (کیفی) در مقابل استفاده از اعداد (کمّی)، یا با استفاده از سئوالهای بسته - پاسخ (فرضیه های کمّی) در مقابل سئوالهای باز- پاسخ (سؤالهای مصاحبه کیفی) شکل می گیرد.  راه بهتر برای مشاهده تفاوت این دو توجه به مفروضه های فلسفی پژوهشگر در هنگام مطالعه، راهبردهای مورد استفاده در پژوهش (آزمایش های کمّی یا پد یدارشناسی)،  و روشهای خاص مورد استفاده  در این راهبردها (جمع آوری داده های کمّی به کمک ابزار ، یا جمع آوری داده های کیفی از طریق مشاهده یک موقعیت) است.</vt:lpstr>
      <vt:lpstr>پژوهش کیفی رویکردی برای کشف و درک معنایی است که افراد یا گروهها به یک مسأله اجتماعی یا بشری نسبت می دهند. فرایند پژوهش شامل شکل گیری سؤالها و رویه ها، جمع آوری داده ها (معمولاّ) در موقعیت طبیعی شرکت کنندگان در پژوهش، تحلیل داده ها به شیوه استقرایی از موضوعات خاص به موضوعات عام و تفسیر پژوهشگر از معنای داده هاست.  گزارش نهایی ساختار ی منعطف دارد. کسانی که به این نوع پژوهش اشتغال دارند از پژوهش به سبک استقرایی، تمرکز بر درک یا معنی افراد از محیط و اهمیت بیان پیچیدگی موقعیت مورد مطالعه حمایت می کنند.</vt:lpstr>
      <vt:lpstr>پژوهش کیفی</vt:lpstr>
      <vt:lpstr>ویژگیهای پژوهش کیفی</vt:lpstr>
      <vt:lpstr>ادامه پژوهش کیفی</vt:lpstr>
      <vt:lpstr>پژوهش کمی</vt:lpstr>
      <vt:lpstr>پژوهش کمی</vt:lpstr>
      <vt:lpstr>پژوهش ترکیبی</vt:lpstr>
      <vt:lpstr>Slide 19</vt:lpstr>
      <vt:lpstr>رویکرد ترکیبی</vt:lpstr>
      <vt:lpstr>Slide 21</vt:lpstr>
      <vt:lpstr>Slide 22</vt:lpstr>
      <vt:lpstr>جهان بینی اثبات گرایی</vt:lpstr>
      <vt:lpstr>Slide 24</vt:lpstr>
      <vt:lpstr>مفروضه های کلیدی پسا اثباتگرایی</vt:lpstr>
      <vt:lpstr>مفروضه های کلیدی (ادامه)</vt:lpstr>
      <vt:lpstr>جهان بینی ساختن گرایی اجتماعی</vt:lpstr>
      <vt:lpstr>جهان بینی ساختن گرایی اجتماعی(ادامه) </vt:lpstr>
      <vt:lpstr>Slide 29</vt:lpstr>
      <vt:lpstr>مفروضه های کلیدی جهان بینی ساختن گرایی اجتماعی</vt:lpstr>
      <vt:lpstr>جهان بینی مدافعانه/مشارکتی</vt:lpstr>
      <vt:lpstr>مفروضه های کلیدی جهان بینی مدافعانه/مشارکتی </vt:lpstr>
      <vt:lpstr>جهان بینی عمل گرایانه</vt:lpstr>
      <vt:lpstr>جهان بینی عمل گرایانه</vt:lpstr>
      <vt:lpstr>جهان بینی عمل گرایانه (ادامه)</vt:lpstr>
      <vt:lpstr>راهبردهای پژوهش</vt:lpstr>
      <vt:lpstr>راهبرد های کمّی</vt:lpstr>
      <vt:lpstr>راهبردهای کیفی</vt:lpstr>
      <vt:lpstr>راهبردهای روشهای ترکیبی</vt:lpstr>
      <vt:lpstr>روشهای پژوهش</vt:lpstr>
      <vt:lpstr>راهبردهای روشهای ترکیبی</vt:lpstr>
      <vt:lpstr>رویکرد ترکیبی</vt:lpstr>
      <vt:lpstr>Slide 43</vt:lpstr>
      <vt:lpstr>Slide 44</vt:lpstr>
      <vt:lpstr>رویکرد ترکیبی</vt:lpstr>
      <vt:lpstr>نیاز به پژوهش ترکیبی:  </vt:lpstr>
      <vt:lpstr>یک منیع اطلاعاتی کافی نیست</vt:lpstr>
      <vt:lpstr>  نیاز به توضیح نتایح اولیه </vt:lpstr>
      <vt:lpstr>   نیاز به تعمیم یافته های اکتشافی</vt:lpstr>
      <vt:lpstr>نیاز به روش دوم برای تقویت مطالعه</vt:lpstr>
      <vt:lpstr>نیاز به فهم هدف پژوهش از طریق مراحل چندکانه پژوهش </vt:lpstr>
      <vt:lpstr>امتیارات استفاده از روشهای ترکیبی </vt:lpstr>
      <vt:lpstr>       امتیارات استفاده از روشهای ترکیبی (ادامه)</vt:lpstr>
      <vt:lpstr>امتیارات استفاده از روشهای ترکیبی</vt:lpstr>
      <vt:lpstr>پژوهشگر روش های ترکیبی:</vt:lpstr>
      <vt:lpstr>چند نمونه از روشهای ترکیبی</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طرح همسوسازی </vt:lpstr>
      <vt:lpstr>Slide 74</vt:lpstr>
      <vt:lpstr>Slide 75</vt:lpstr>
      <vt:lpstr>طرح همسو سازی مدل همگرا</vt:lpstr>
      <vt:lpstr>Slide 77</vt:lpstr>
      <vt:lpstr>طرح همسوسازی:  مدل تبدیل داده های کیفی به کمی </vt:lpstr>
      <vt:lpstr>Slide 79</vt:lpstr>
      <vt:lpstr>طرح همسو سازی سازی:  مدل رواسازی داده های کمی</vt:lpstr>
      <vt:lpstr>Slide 81</vt:lpstr>
      <vt:lpstr>طرح همسو سازی: مدل چند سطحی</vt:lpstr>
      <vt:lpstr>Slide 83</vt:lpstr>
      <vt:lpstr>Slide 84</vt:lpstr>
      <vt:lpstr>Slide 85</vt:lpstr>
      <vt:lpstr>Slide 86</vt:lpstr>
      <vt:lpstr>Slide 87</vt:lpstr>
      <vt:lpstr>Slide 88</vt:lpstr>
      <vt:lpstr>Slide 89</vt:lpstr>
      <vt:lpstr>Slide 90</vt:lpstr>
      <vt:lpstr>Slide 91</vt:lpstr>
      <vt:lpstr>Slide 92</vt:lpstr>
      <vt:lpstr>Slide 93</vt:lpstr>
      <vt:lpstr>Slide 94</vt:lpstr>
      <vt:lpstr>Slide 95</vt:lpstr>
      <vt:lpstr>Slide 96</vt:lpstr>
      <vt:lpstr>Slide 97</vt:lpstr>
      <vt:lpstr>Slide 98</vt:lpstr>
      <vt:lpstr>مهارت های ضروری در روش های ترکیبی(ادامه) </vt:lpstr>
      <vt:lpstr>مهارت های ضروری در روش های ترکیبی (ادامه)</vt:lpstr>
      <vt:lpstr>Slide 101</vt:lpstr>
      <vt:lpstr>Slide 102</vt:lpstr>
      <vt:lpstr>Slide 103</vt:lpstr>
      <vt:lpstr>Slide 104</vt:lpstr>
      <vt:lpstr>Mixing (How)</vt:lpstr>
      <vt:lpstr>Mixing</vt:lpstr>
      <vt:lpstr> </vt:lpstr>
      <vt:lpstr> </vt:lpstr>
      <vt:lpstr>Slide 109</vt:lpstr>
      <vt:lpstr>Slide 110</vt:lpstr>
    </vt:vector>
  </TitlesOfParts>
  <Company>Kia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روشهای پژوهش ترکیبی   آذر 1390   دانشگاه شهید رجایی</dc:title>
  <dc:creator>Kiamanesh</dc:creator>
  <cp:lastModifiedBy>Sony</cp:lastModifiedBy>
  <cp:revision>44</cp:revision>
  <dcterms:created xsi:type="dcterms:W3CDTF">2011-12-09T09:44:10Z</dcterms:created>
  <dcterms:modified xsi:type="dcterms:W3CDTF">2011-12-10T20:22:19Z</dcterms:modified>
</cp:coreProperties>
</file>